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3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21" r:id="rId28"/>
    <p:sldId id="326" r:id="rId29"/>
    <p:sldId id="320" r:id="rId30"/>
    <p:sldId id="318" r:id="rId31"/>
    <p:sldId id="319" r:id="rId32"/>
    <p:sldId id="285" r:id="rId33"/>
    <p:sldId id="287" r:id="rId34"/>
    <p:sldId id="286" r:id="rId35"/>
    <p:sldId id="288" r:id="rId36"/>
    <p:sldId id="317" r:id="rId37"/>
    <p:sldId id="289" r:id="rId38"/>
    <p:sldId id="290" r:id="rId39"/>
    <p:sldId id="291" r:id="rId40"/>
    <p:sldId id="292" r:id="rId41"/>
    <p:sldId id="293" r:id="rId42"/>
    <p:sldId id="295" r:id="rId43"/>
    <p:sldId id="296" r:id="rId44"/>
    <p:sldId id="327" r:id="rId45"/>
    <p:sldId id="300" r:id="rId46"/>
    <p:sldId id="304" r:id="rId47"/>
    <p:sldId id="305" r:id="rId48"/>
    <p:sldId id="328" r:id="rId49"/>
    <p:sldId id="330" r:id="rId50"/>
    <p:sldId id="306" r:id="rId51"/>
    <p:sldId id="301" r:id="rId52"/>
    <p:sldId id="329" r:id="rId53"/>
    <p:sldId id="331" r:id="rId54"/>
    <p:sldId id="311" r:id="rId55"/>
    <p:sldId id="312" r:id="rId56"/>
    <p:sldId id="313" r:id="rId57"/>
    <p:sldId id="307" r:id="rId58"/>
    <p:sldId id="309" r:id="rId59"/>
    <p:sldId id="314" r:id="rId60"/>
    <p:sldId id="315" r:id="rId61"/>
    <p:sldId id="323" r:id="rId62"/>
    <p:sldId id="324" r:id="rId63"/>
    <p:sldId id="316" r:id="rId64"/>
    <p:sldId id="297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1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5"/>
    <p:restoredTop sz="94668"/>
  </p:normalViewPr>
  <p:slideViewPr>
    <p:cSldViewPr snapToGrid="0" snapToObjects="1">
      <p:cViewPr varScale="1">
        <p:scale>
          <a:sx n="131" d="100"/>
          <a:sy n="131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7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6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2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0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4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4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618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235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4E6DAC-D69B-6540-AA86-6B3A259B3027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429DCE0-F77A-D647-8BDB-DE90E2E33D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97413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PerroAZUL/zdaY8/1/" TargetMode="External"/><Relationship Id="rId2" Type="http://schemas.openxmlformats.org/officeDocument/2006/relationships/hyperlink" Target="http://blackpawn.com/texts/pointinpoly/default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PerroAZUL/zdaY8/1/" TargetMode="External"/><Relationship Id="rId2" Type="http://schemas.openxmlformats.org/officeDocument/2006/relationships/hyperlink" Target="http://blackpawn.com/texts/pointinpoly/defaul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hyperlink" Target="https://www.youtube.com/watch?v=QJHPlr582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ielsvandermolen.com/how-to-implement-custom-pathfinding-a-cc-in-unreal-engine-4/" TargetMode="External"/><Relationship Id="rId5" Type="http://schemas.openxmlformats.org/officeDocument/2006/relationships/hyperlink" Target="https://github.com/justinhj/astar-algorithm-cpp" TargetMode="External"/><Relationship Id="rId4" Type="http://schemas.openxmlformats.org/officeDocument/2006/relationships/hyperlink" Target="https://medium.com/@mscansian/a-with-navigation-meshes-246fd9e72424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A4C3-8DC0-B148-837B-E9FAAC2EF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Relax and find the 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016ED-4BC0-B847-9779-3BE01A2A6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Dijkstra, A*, and a general overview.</a:t>
            </a:r>
          </a:p>
        </p:txBody>
      </p:sp>
    </p:spTree>
    <p:extLst>
      <p:ext uri="{BB962C8B-B14F-4D97-AF65-F5344CB8AC3E}">
        <p14:creationId xmlns:p14="http://schemas.microsoft.com/office/powerpoint/2010/main" val="28501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now we are back to the first problem</a:t>
            </a:r>
          </a:p>
          <a:p>
            <a:endParaRPr lang="en-US" sz="2400" dirty="0"/>
          </a:p>
          <a:p>
            <a:r>
              <a:rPr lang="en-US" sz="2400" b="1" dirty="0"/>
              <a:t>So let us get some MORE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CD15E-A5DF-C646-9D85-F63A2A9C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let us get some MORE points</a:t>
            </a:r>
          </a:p>
          <a:p>
            <a:endParaRPr lang="en-US" sz="2400" dirty="0"/>
          </a:p>
          <a:p>
            <a:r>
              <a:rPr lang="en-US" sz="2400" b="1" dirty="0"/>
              <a:t>Now which path is the shortest?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E016C-0938-BA42-A49D-8D468914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1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778240" y="1280160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7911738" y="23295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778240" y="281068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444344" y="23295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348448" y="20247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639406" y="326789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296298" y="366630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778240" y="3853540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348448" y="5364480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069268" y="473528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750629" y="350519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186767" y="1555189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8939349" y="1602377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8939349" y="4175757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766561" y="2490651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670665" y="2185852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914435" y="2299772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961623" y="3429000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800515" y="3590108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7911738" y="2651760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18515" y="3666308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072846" y="3666308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8939349" y="3132906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670665" y="5010311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0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778240" y="1280160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7911738" y="23295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778240" y="281068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444344" y="23295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348448" y="20247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639406" y="326789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296298" y="366630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778240" y="3853540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348448" y="5364480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069268" y="473528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750629" y="350519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186767" y="1555189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8939349" y="1602377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8939349" y="4175757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766561" y="2490651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670665" y="2185852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914435" y="2299772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961623" y="3429000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800515" y="3590108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7911738" y="2651760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18515" y="3666308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072846" y="3666308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8939349" y="3132906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670665" y="5010311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0BA0495-FBDF-7147-AB2E-E28174656483}"/>
              </a:ext>
            </a:extLst>
          </p:cNvPr>
          <p:cNvSpPr/>
          <p:nvPr/>
        </p:nvSpPr>
        <p:spPr>
          <a:xfrm>
            <a:off x="775065" y="9659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919F5A-434D-DF4A-8B59-208FA4B46CA0}"/>
              </a:ext>
            </a:extLst>
          </p:cNvPr>
          <p:cNvSpPr txBox="1"/>
          <p:nvPr/>
        </p:nvSpPr>
        <p:spPr>
          <a:xfrm>
            <a:off x="1097282" y="918828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58942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778240" y="1280160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7911738" y="23295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778240" y="281068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444344" y="23295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348448" y="20247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639406" y="326789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296298" y="366630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778240" y="3853540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348448" y="5364480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069268" y="473528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750629" y="350519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186767" y="1555189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8939349" y="1602377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8939349" y="4175757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766561" y="2490651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670665" y="2185852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914435" y="2299772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961623" y="3429000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800515" y="3590108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7911738" y="2651760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18515" y="3666308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072846" y="3666308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8939349" y="3132906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670665" y="5010311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0BA0495-FBDF-7147-AB2E-E28174656483}"/>
              </a:ext>
            </a:extLst>
          </p:cNvPr>
          <p:cNvSpPr/>
          <p:nvPr/>
        </p:nvSpPr>
        <p:spPr>
          <a:xfrm>
            <a:off x="775065" y="9659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701252-FE6C-EE44-A0CC-8B30A5273B4B}"/>
              </a:ext>
            </a:extLst>
          </p:cNvPr>
          <p:cNvSpPr txBox="1"/>
          <p:nvPr/>
        </p:nvSpPr>
        <p:spPr>
          <a:xfrm>
            <a:off x="1393371" y="1392662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A55D81-2DE9-8A4F-9926-163FB125047F}"/>
              </a:ext>
            </a:extLst>
          </p:cNvPr>
          <p:cNvCxnSpPr>
            <a:cxnSpLocks/>
          </p:cNvCxnSpPr>
          <p:nvPr/>
        </p:nvCxnSpPr>
        <p:spPr>
          <a:xfrm flipH="1">
            <a:off x="605248" y="1555189"/>
            <a:ext cx="788123" cy="435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919F5A-434D-DF4A-8B59-208FA4B46CA0}"/>
              </a:ext>
            </a:extLst>
          </p:cNvPr>
          <p:cNvSpPr txBox="1"/>
          <p:nvPr/>
        </p:nvSpPr>
        <p:spPr>
          <a:xfrm>
            <a:off x="1097282" y="918828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579685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778240" y="1280160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7911738" y="23295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778240" y="281068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444344" y="23295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348448" y="20247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639406" y="326789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296298" y="366630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778240" y="3853540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348448" y="5364480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069268" y="473528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750629" y="3505199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186767" y="1555189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8939349" y="1602377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8939349" y="4175757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766561" y="2490651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670665" y="2185852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2914435" y="2299772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961623" y="3429000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800515" y="3590108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7911738" y="2651760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618515" y="3666308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072846" y="3666308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8939349" y="3132906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670665" y="5010311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0BA0495-FBDF-7147-AB2E-E28174656483}"/>
              </a:ext>
            </a:extLst>
          </p:cNvPr>
          <p:cNvSpPr/>
          <p:nvPr/>
        </p:nvSpPr>
        <p:spPr>
          <a:xfrm>
            <a:off x="775065" y="96594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701252-FE6C-EE44-A0CC-8B30A5273B4B}"/>
              </a:ext>
            </a:extLst>
          </p:cNvPr>
          <p:cNvSpPr txBox="1"/>
          <p:nvPr/>
        </p:nvSpPr>
        <p:spPr>
          <a:xfrm>
            <a:off x="1393371" y="1392662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A55D81-2DE9-8A4F-9926-163FB125047F}"/>
              </a:ext>
            </a:extLst>
          </p:cNvPr>
          <p:cNvCxnSpPr>
            <a:cxnSpLocks/>
          </p:cNvCxnSpPr>
          <p:nvPr/>
        </p:nvCxnSpPr>
        <p:spPr>
          <a:xfrm flipH="1">
            <a:off x="605248" y="1555189"/>
            <a:ext cx="788123" cy="435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919F5A-434D-DF4A-8B59-208FA4B46CA0}"/>
              </a:ext>
            </a:extLst>
          </p:cNvPr>
          <p:cNvSpPr txBox="1"/>
          <p:nvPr/>
        </p:nvSpPr>
        <p:spPr>
          <a:xfrm>
            <a:off x="1097282" y="918828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CAB99F0-62FC-E740-8DC6-02B6F3A8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1" y="2248987"/>
            <a:ext cx="1160453" cy="80554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A8F0CE6-1214-BE4A-A921-8868958880AF}"/>
              </a:ext>
            </a:extLst>
          </p:cNvPr>
          <p:cNvSpPr txBox="1"/>
          <p:nvPr/>
        </p:nvSpPr>
        <p:spPr>
          <a:xfrm>
            <a:off x="1846219" y="241450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41572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A5D-90EA-C544-86EE-74B977A5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394BC-E5FA-BF44-B1D9-2C947BA3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between nodes in a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Mark all nodes as unvisited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This is the </a:t>
            </a:r>
            <a:r>
              <a:rPr lang="en-US" sz="1800" b="1" dirty="0"/>
              <a:t>unvisited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each node a distance value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Our initial node is 0, every other one is infinite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If the new distance is less than the current distance change 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all neighbors have been checked, move the current node to the visited set it will not be checked again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Stop when the destination is marked as visited OR when the smallest distance in the unvisited set is infinity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unvisited node with the smallest tentative distance to the current node and go. Back to step 3</a:t>
            </a:r>
          </a:p>
        </p:txBody>
      </p:sp>
    </p:spTree>
    <p:extLst>
      <p:ext uri="{BB962C8B-B14F-4D97-AF65-F5344CB8AC3E}">
        <p14:creationId xmlns:p14="http://schemas.microsoft.com/office/powerpoint/2010/main" val="153531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864381" y="1248813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23842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11025490" y="1571030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69469" y="182327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482334" y="302715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54573"/>
              </p:ext>
            </p:extLst>
          </p:nvPr>
        </p:nvGraphicFramePr>
        <p:xfrm>
          <a:off x="478597" y="524984"/>
          <a:ext cx="189797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71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9038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64299"/>
              </p:ext>
            </p:extLst>
          </p:nvPr>
        </p:nvGraphicFramePr>
        <p:xfrm>
          <a:off x="2521518" y="524984"/>
          <a:ext cx="18979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83A2A5-0E3A-214F-AEF7-4BDBB2D177ED}"/>
              </a:ext>
            </a:extLst>
          </p:cNvPr>
          <p:cNvSpPr txBox="1"/>
          <p:nvPr/>
        </p:nvSpPr>
        <p:spPr>
          <a:xfrm>
            <a:off x="10911569" y="12288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4941053" y="363010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1 and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10112479" y="284901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AA54B3-26A7-2A4E-A153-FC49C71D0C85}"/>
              </a:ext>
            </a:extLst>
          </p:cNvPr>
          <p:cNvSpPr/>
          <p:nvPr/>
        </p:nvSpPr>
        <p:spPr>
          <a:xfrm>
            <a:off x="5393016" y="865217"/>
            <a:ext cx="3758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Mark all nodes as unvisited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each node a distance value</a:t>
            </a:r>
          </a:p>
        </p:txBody>
      </p:sp>
    </p:spTree>
    <p:extLst>
      <p:ext uri="{BB962C8B-B14F-4D97-AF65-F5344CB8AC3E}">
        <p14:creationId xmlns:p14="http://schemas.microsoft.com/office/powerpoint/2010/main" val="398294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864381" y="1248813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23842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11025490" y="1571030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69469" y="182327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482334" y="302715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56600"/>
              </p:ext>
            </p:extLst>
          </p:nvPr>
        </p:nvGraphicFramePr>
        <p:xfrm>
          <a:off x="478597" y="524984"/>
          <a:ext cx="189797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71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9038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53014"/>
              </p:ext>
            </p:extLst>
          </p:nvPr>
        </p:nvGraphicFramePr>
        <p:xfrm>
          <a:off x="2521518" y="524984"/>
          <a:ext cx="18979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83A2A5-0E3A-214F-AEF7-4BDBB2D177ED}"/>
              </a:ext>
            </a:extLst>
          </p:cNvPr>
          <p:cNvSpPr txBox="1"/>
          <p:nvPr/>
        </p:nvSpPr>
        <p:spPr>
          <a:xfrm>
            <a:off x="10911569" y="12288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4941053" y="363010"/>
            <a:ext cx="4484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n1 </a:t>
            </a:r>
            <a:r>
              <a:rPr lang="en-US" sz="2800" dirty="0">
                <a:sym typeface="Wingdings" pitchFamily="2" charset="2"/>
              </a:rPr>
              <a:t> n3 0+2</a:t>
            </a:r>
          </a:p>
          <a:p>
            <a:r>
              <a:rPr lang="en-US" sz="2800" dirty="0"/>
              <a:t>n1 </a:t>
            </a:r>
            <a:r>
              <a:rPr lang="en-US" sz="2800" dirty="0">
                <a:sym typeface="Wingdings" pitchFamily="2" charset="2"/>
              </a:rPr>
              <a:t> n2 0+3</a:t>
            </a:r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31925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B0859E-AF37-2C41-9E32-974B12DC426F}"/>
              </a:ext>
            </a:extLst>
          </p:cNvPr>
          <p:cNvSpPr txBox="1"/>
          <p:nvPr/>
        </p:nvSpPr>
        <p:spPr>
          <a:xfrm>
            <a:off x="10895462" y="275392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009391-73B6-5948-B3D0-77D64264FCA9}"/>
              </a:ext>
            </a:extLst>
          </p:cNvPr>
          <p:cNvSpPr txBox="1"/>
          <p:nvPr/>
        </p:nvSpPr>
        <p:spPr>
          <a:xfrm>
            <a:off x="10114197" y="28567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4C084-FDA4-3042-B3E4-888459F0E12D}"/>
              </a:ext>
            </a:extLst>
          </p:cNvPr>
          <p:cNvSpPr/>
          <p:nvPr/>
        </p:nvSpPr>
        <p:spPr>
          <a:xfrm>
            <a:off x="441399" y="5108274"/>
            <a:ext cx="478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If the new distance is less than the current distance change it</a:t>
            </a:r>
          </a:p>
        </p:txBody>
      </p:sp>
    </p:spTree>
    <p:extLst>
      <p:ext uri="{BB962C8B-B14F-4D97-AF65-F5344CB8AC3E}">
        <p14:creationId xmlns:p14="http://schemas.microsoft.com/office/powerpoint/2010/main" val="83204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19035"/>
              </p:ext>
            </p:extLst>
          </p:nvPr>
        </p:nvGraphicFramePr>
        <p:xfrm>
          <a:off x="478597" y="524984"/>
          <a:ext cx="189797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71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9038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332765"/>
              </p:ext>
            </p:extLst>
          </p:nvPr>
        </p:nvGraphicFramePr>
        <p:xfrm>
          <a:off x="2521518" y="524984"/>
          <a:ext cx="18979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83A2A5-0E3A-214F-AEF7-4BDBB2D177ED}"/>
              </a:ext>
            </a:extLst>
          </p:cNvPr>
          <p:cNvSpPr txBox="1"/>
          <p:nvPr/>
        </p:nvSpPr>
        <p:spPr>
          <a:xfrm>
            <a:off x="10978981" y="119793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009925" y="437037"/>
            <a:ext cx="4484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n3 </a:t>
            </a:r>
            <a:r>
              <a:rPr lang="en-US" sz="2800" dirty="0">
                <a:sym typeface="Wingdings" pitchFamily="2" charset="2"/>
              </a:rPr>
              <a:t> n4 2+3</a:t>
            </a:r>
            <a:endParaRPr lang="en-US" sz="2800" dirty="0"/>
          </a:p>
          <a:p>
            <a:r>
              <a:rPr lang="en-US" sz="2800" dirty="0"/>
              <a:t>n3 </a:t>
            </a:r>
            <a:r>
              <a:rPr lang="en-US" sz="2800" dirty="0">
                <a:sym typeface="Wingdings" pitchFamily="2" charset="2"/>
              </a:rPr>
              <a:t> n7 2+2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31628" y="225941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B0859E-AF37-2C41-9E32-974B12DC426F}"/>
              </a:ext>
            </a:extLst>
          </p:cNvPr>
          <p:cNvSpPr txBox="1"/>
          <p:nvPr/>
        </p:nvSpPr>
        <p:spPr>
          <a:xfrm>
            <a:off x="10895462" y="275392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E8806C-3003-D942-9A90-013E6D78FFD2}"/>
              </a:ext>
            </a:extLst>
          </p:cNvPr>
          <p:cNvSpPr/>
          <p:nvPr/>
        </p:nvSpPr>
        <p:spPr>
          <a:xfrm>
            <a:off x="441399" y="5108274"/>
            <a:ext cx="478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If the new distance is less than the current distance change it</a:t>
            </a:r>
          </a:p>
        </p:txBody>
      </p:sp>
    </p:spTree>
    <p:extLst>
      <p:ext uri="{BB962C8B-B14F-4D97-AF65-F5344CB8AC3E}">
        <p14:creationId xmlns:p14="http://schemas.microsoft.com/office/powerpoint/2010/main" val="129068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470FC-9687-2040-9C3D-2DC00910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Dijkstra vs A*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35EF5-CD14-D842-817E-050B94FB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76" y="648231"/>
            <a:ext cx="7847151" cy="321733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C018-8138-314F-BA92-D1A16D6AC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4"/>
            <a:ext cx="4978899" cy="14447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Dijkstra’s algorithm and A* are very similar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We don’t have enough information at this moment to make a choice.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Generally in games we use A* </a:t>
            </a:r>
          </a:p>
        </p:txBody>
      </p:sp>
    </p:spTree>
    <p:extLst>
      <p:ext uri="{BB962C8B-B14F-4D97-AF65-F5344CB8AC3E}">
        <p14:creationId xmlns:p14="http://schemas.microsoft.com/office/powerpoint/2010/main" val="2458878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65000"/>
              </p:ext>
            </p:extLst>
          </p:nvPr>
        </p:nvGraphicFramePr>
        <p:xfrm>
          <a:off x="478597" y="524984"/>
          <a:ext cx="189797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71560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323513"/>
              </p:ext>
            </p:extLst>
          </p:nvPr>
        </p:nvGraphicFramePr>
        <p:xfrm>
          <a:off x="2521518" y="524984"/>
          <a:ext cx="18979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408512"/>
            <a:ext cx="4484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n2 </a:t>
            </a:r>
            <a:r>
              <a:rPr lang="en-US" sz="2800" dirty="0">
                <a:sym typeface="Wingdings" pitchFamily="2" charset="2"/>
              </a:rPr>
              <a:t> n6 3+1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B0859E-AF37-2C41-9E32-974B12DC426F}"/>
              </a:ext>
            </a:extLst>
          </p:cNvPr>
          <p:cNvSpPr txBox="1"/>
          <p:nvPr/>
        </p:nvSpPr>
        <p:spPr>
          <a:xfrm>
            <a:off x="10876425" y="276217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27F0B8-851B-7840-9444-D96802C95D6D}"/>
              </a:ext>
            </a:extLst>
          </p:cNvPr>
          <p:cNvSpPr txBox="1"/>
          <p:nvPr/>
        </p:nvSpPr>
        <p:spPr>
          <a:xfrm>
            <a:off x="10882935" y="381995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6FD749-3AFC-064F-A905-EC2B90B052FD}"/>
              </a:ext>
            </a:extLst>
          </p:cNvPr>
          <p:cNvSpPr/>
          <p:nvPr/>
        </p:nvSpPr>
        <p:spPr>
          <a:xfrm>
            <a:off x="441399" y="5108274"/>
            <a:ext cx="478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If the new distance is less than the current distance change it</a:t>
            </a:r>
          </a:p>
        </p:txBody>
      </p:sp>
    </p:spTree>
    <p:extLst>
      <p:ext uri="{BB962C8B-B14F-4D97-AF65-F5344CB8AC3E}">
        <p14:creationId xmlns:p14="http://schemas.microsoft.com/office/powerpoint/2010/main" val="300647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01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14750"/>
              </p:ext>
            </p:extLst>
          </p:nvPr>
        </p:nvGraphicFramePr>
        <p:xfrm>
          <a:off x="478597" y="524984"/>
          <a:ext cx="189797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27490"/>
              </p:ext>
            </p:extLst>
          </p:nvPr>
        </p:nvGraphicFramePr>
        <p:xfrm>
          <a:off x="2521518" y="524984"/>
          <a:ext cx="18979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326067"/>
            <a:ext cx="4484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n7 4+2 &gt; 4 (no change)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n10 4+1</a:t>
            </a:r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D41FFE-CFAD-5A48-877E-D3892AB2A924}"/>
              </a:ext>
            </a:extLst>
          </p:cNvPr>
          <p:cNvSpPr/>
          <p:nvPr/>
        </p:nvSpPr>
        <p:spPr>
          <a:xfrm>
            <a:off x="441399" y="5108274"/>
            <a:ext cx="478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If the new distance is less than the current distance change it</a:t>
            </a:r>
          </a:p>
        </p:txBody>
      </p:sp>
    </p:spTree>
    <p:extLst>
      <p:ext uri="{BB962C8B-B14F-4D97-AF65-F5344CB8AC3E}">
        <p14:creationId xmlns:p14="http://schemas.microsoft.com/office/powerpoint/2010/main" val="148101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67359"/>
              </p:ext>
            </p:extLst>
          </p:nvPr>
        </p:nvGraphicFramePr>
        <p:xfrm>
          <a:off x="478597" y="524984"/>
          <a:ext cx="189797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48826"/>
              </p:ext>
            </p:extLst>
          </p:nvPr>
        </p:nvGraphicFramePr>
        <p:xfrm>
          <a:off x="2521518" y="524984"/>
          <a:ext cx="189797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326067"/>
            <a:ext cx="448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n7 </a:t>
            </a:r>
            <a:r>
              <a:rPr lang="en-US" sz="2800" dirty="0">
                <a:sym typeface="Wingdings" pitchFamily="2" charset="2"/>
              </a:rPr>
              <a:t> n8 4+4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9292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292761" y="1993396"/>
            <a:ext cx="464046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7" y="2154505"/>
            <a:ext cx="2773678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360143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72408"/>
              </p:ext>
            </p:extLst>
          </p:nvPr>
        </p:nvGraphicFramePr>
        <p:xfrm>
          <a:off x="478597" y="524984"/>
          <a:ext cx="18979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387022"/>
              </p:ext>
            </p:extLst>
          </p:nvPr>
        </p:nvGraphicFramePr>
        <p:xfrm>
          <a:off x="2521518" y="524984"/>
          <a:ext cx="189797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0311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326067"/>
            <a:ext cx="448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n4 </a:t>
            </a:r>
            <a:r>
              <a:rPr lang="en-US" sz="2800" dirty="0">
                <a:sym typeface="Wingdings" pitchFamily="2" charset="2"/>
              </a:rPr>
              <a:t> n5 5+6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56CF76-B4C5-CB43-B834-96D7AC4C6E66}"/>
              </a:ext>
            </a:extLst>
          </p:cNvPr>
          <p:cNvSpPr/>
          <p:nvPr/>
        </p:nvSpPr>
        <p:spPr>
          <a:xfrm>
            <a:off x="441399" y="5108274"/>
            <a:ext cx="478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the distance between the current node, and all of its unvisited neighbors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If the new distance is less than the current distance change it</a:t>
            </a:r>
          </a:p>
        </p:txBody>
      </p:sp>
    </p:spTree>
    <p:extLst>
      <p:ext uri="{BB962C8B-B14F-4D97-AF65-F5344CB8AC3E}">
        <p14:creationId xmlns:p14="http://schemas.microsoft.com/office/powerpoint/2010/main" val="60896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292761" y="1993396"/>
            <a:ext cx="464046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227651" y="5333133"/>
            <a:ext cx="529155" cy="3984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7" y="2154505"/>
            <a:ext cx="2773678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360143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418488" cy="18327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533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72775"/>
              </p:ext>
            </p:extLst>
          </p:nvPr>
        </p:nvGraphicFramePr>
        <p:xfrm>
          <a:off x="478597" y="524984"/>
          <a:ext cx="189797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51453"/>
              </p:ext>
            </p:extLst>
          </p:nvPr>
        </p:nvGraphicFramePr>
        <p:xfrm>
          <a:off x="2521518" y="524984"/>
          <a:ext cx="18979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42314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326067"/>
            <a:ext cx="4484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n10 </a:t>
            </a:r>
            <a:r>
              <a:rPr lang="en-US" sz="2800" dirty="0">
                <a:sym typeface="Wingdings" pitchFamily="2" charset="2"/>
              </a:rPr>
              <a:t> n11 5+10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CD7CE-5A2E-8E49-A05D-DF75035A7A18}"/>
              </a:ext>
            </a:extLst>
          </p:cNvPr>
          <p:cNvSpPr txBox="1"/>
          <p:nvPr/>
        </p:nvSpPr>
        <p:spPr>
          <a:xfrm>
            <a:off x="786384" y="3554694"/>
            <a:ext cx="367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Done!</a:t>
            </a:r>
          </a:p>
          <a:p>
            <a:r>
              <a:rPr lang="en-US" dirty="0"/>
              <a:t>Path is n1</a:t>
            </a:r>
            <a:r>
              <a:rPr lang="en-US" dirty="0">
                <a:sym typeface="Wingdings" pitchFamily="2" charset="2"/>
              </a:rPr>
              <a:t> n2  n6  n10  n11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5CC0D5-92C0-EA49-9381-C1E2EBE26BB2}"/>
              </a:ext>
            </a:extLst>
          </p:cNvPr>
          <p:cNvSpPr txBox="1"/>
          <p:nvPr/>
        </p:nvSpPr>
        <p:spPr>
          <a:xfrm>
            <a:off x="1127396" y="4300218"/>
            <a:ext cx="3277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when the destination is marked as visited OR </a:t>
            </a:r>
            <a:br>
              <a:rPr lang="en-US" dirty="0"/>
            </a:br>
            <a:r>
              <a:rPr lang="en-US" b="1" dirty="0"/>
              <a:t>when the smallest distance in the unvisited set is infinity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79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A5D-90EA-C544-86EE-74B977A5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394BC-E5FA-BF44-B1D9-2C947BA3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shortest path between nodes in a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Mark all nodes as unvisited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200" dirty="0"/>
              <a:t>This is the </a:t>
            </a:r>
            <a:r>
              <a:rPr lang="en-US" sz="1200" b="1" dirty="0"/>
              <a:t>unvisited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Assign each node a distance value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Our initial node is 0, every other one is infinite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Calculate the distance between the current node, and all of it’s unvisited neighbors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100" dirty="0"/>
              <a:t>If the new distance is less than the current distance change 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When all neighbors have been checked, move the current node to the visited set it will not be checked again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Stop when the destination is marked as visited OR when the smallest distance in the unvisited set is infinity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Set the unvisited node with the smallest tentative distance to the current node and go. Back to step 3</a:t>
            </a:r>
          </a:p>
        </p:txBody>
      </p:sp>
    </p:spTree>
    <p:extLst>
      <p:ext uri="{BB962C8B-B14F-4D97-AF65-F5344CB8AC3E}">
        <p14:creationId xmlns:p14="http://schemas.microsoft.com/office/powerpoint/2010/main" val="285228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864381" y="1248813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23842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11025490" y="1571030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8" idx="4"/>
          </p:cNvCxnSpPr>
          <p:nvPr/>
        </p:nvCxnSpPr>
        <p:spPr>
          <a:xfrm flipH="1" flipV="1">
            <a:off x="8543548" y="3957178"/>
            <a:ext cx="2659049" cy="102178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69469" y="182327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482334" y="302715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73441"/>
              </p:ext>
            </p:extLst>
          </p:nvPr>
        </p:nvGraphicFramePr>
        <p:xfrm>
          <a:off x="478597" y="524984"/>
          <a:ext cx="18979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90382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/>
        </p:nvGraphicFramePr>
        <p:xfrm>
          <a:off x="2521518" y="524984"/>
          <a:ext cx="18979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9629153" y="446484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220908" y="36930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83A2A5-0E3A-214F-AEF7-4BDBB2D177ED}"/>
              </a:ext>
            </a:extLst>
          </p:cNvPr>
          <p:cNvSpPr txBox="1"/>
          <p:nvPr/>
        </p:nvSpPr>
        <p:spPr>
          <a:xfrm>
            <a:off x="10911569" y="12288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4941053" y="363010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1 and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10112479" y="284901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2C58A-E5E7-6E4E-A347-344953440011}"/>
              </a:ext>
            </a:extLst>
          </p:cNvPr>
          <p:cNvSpPr txBox="1"/>
          <p:nvPr/>
        </p:nvSpPr>
        <p:spPr>
          <a:xfrm>
            <a:off x="621356" y="1961189"/>
            <a:ext cx="3277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when the destination is marked as visited OR </a:t>
            </a:r>
            <a:br>
              <a:rPr lang="en-US" dirty="0"/>
            </a:br>
            <a:r>
              <a:rPr lang="en-US" b="1" dirty="0"/>
              <a:t>when the smallest distance in the unvisited set is infinity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44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9E5E-DD50-A046-8121-E97F7A58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 new distance is CLOSER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CAAA-31E1-ED4A-A65A-7221DB77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If an edge distance calculation results in smaller value…</a:t>
            </a:r>
          </a:p>
        </p:txBody>
      </p:sp>
    </p:spTree>
    <p:extLst>
      <p:ext uri="{BB962C8B-B14F-4D97-AF65-F5344CB8AC3E}">
        <p14:creationId xmlns:p14="http://schemas.microsoft.com/office/powerpoint/2010/main" val="2816990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EE31-0F7B-364C-ADF0-3BB81E36B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04475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Old </a:t>
            </a:r>
            <a:r>
              <a:rPr lang="en-US" dirty="0">
                <a:sym typeface="Wingdings" pitchFamily="2" charset="2"/>
              </a:rPr>
              <a:t> New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247C9-67D5-8D48-8131-630ABA64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5" y="3167566"/>
            <a:ext cx="4478506" cy="3038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4F97B-BFC4-BB47-807E-A2E450DD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92" y="2951997"/>
            <a:ext cx="5114047" cy="34692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DD00D4-8CAE-1A40-9039-C56BBB6202EC}"/>
              </a:ext>
            </a:extLst>
          </p:cNvPr>
          <p:cNvSpPr txBox="1">
            <a:spLocks/>
          </p:cNvSpPr>
          <p:nvPr/>
        </p:nvSpPr>
        <p:spPr>
          <a:xfrm>
            <a:off x="1066800" y="37994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If a new distance is CLOSER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CB4222-D487-C544-BA30-C964186E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0471"/>
            <a:ext cx="10058400" cy="3931920"/>
          </a:xfrm>
        </p:spPr>
        <p:txBody>
          <a:bodyPr>
            <a:normAutofit/>
          </a:bodyPr>
          <a:lstStyle/>
          <a:p>
            <a:r>
              <a:rPr lang="en-US" sz="2800" dirty="0"/>
              <a:t>If an edge distance calculation results in smaller value…</a:t>
            </a:r>
          </a:p>
        </p:txBody>
      </p:sp>
    </p:spTree>
    <p:extLst>
      <p:ext uri="{BB962C8B-B14F-4D97-AF65-F5344CB8AC3E}">
        <p14:creationId xmlns:p14="http://schemas.microsoft.com/office/powerpoint/2010/main" val="2968595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01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66750"/>
              </p:ext>
            </p:extLst>
          </p:nvPr>
        </p:nvGraphicFramePr>
        <p:xfrm>
          <a:off x="478597" y="524984"/>
          <a:ext cx="189797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/>
        </p:nvGraphicFramePr>
        <p:xfrm>
          <a:off x="2521518" y="524984"/>
          <a:ext cx="18979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6301428" y="326067"/>
            <a:ext cx="4484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Dijkstra Step 3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n7 4+2 &gt; 4 (no change)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n10 4+1</a:t>
            </a:r>
            <a:endParaRPr lang="en-US" sz="2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761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1D05-E90A-3149-9C99-54F72657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F38EE-5E70-334B-A0F6-9CD3213CF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go from point 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point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0F001-3D5D-824F-AB4F-78E2D47A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58" y="2014194"/>
            <a:ext cx="11303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50EA1-AD49-FD47-9C12-1C40CA5AC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49" y="3442996"/>
            <a:ext cx="1130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59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01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43165"/>
              </p:ext>
            </p:extLst>
          </p:nvPr>
        </p:nvGraphicFramePr>
        <p:xfrm>
          <a:off x="478597" y="524984"/>
          <a:ext cx="189797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/>
        </p:nvGraphicFramePr>
        <p:xfrm>
          <a:off x="2521518" y="524984"/>
          <a:ext cx="18979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5347590" y="326067"/>
            <a:ext cx="5438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A NEW DISTANCE IS CLOSER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n7 4+1 &lt; 6 so now the value changes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2881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10941970" y="123720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9997879" y="2298196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10864381" y="2779342"/>
            <a:ext cx="322217" cy="3222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8530485" y="229819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5434589" y="199339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4725547" y="323654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8382439" y="3634961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10864381" y="3822193"/>
            <a:ext cx="322217" cy="322217"/>
          </a:xfrm>
          <a:prstGeom prst="ellipse">
            <a:avLst/>
          </a:prstGeom>
          <a:solidFill>
            <a:srgbClr val="01FE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5434589" y="5333133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11155409" y="470393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9836770" y="3473852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10272908" y="1512235"/>
            <a:ext cx="716250" cy="8331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 flipH="1">
            <a:off x="11025490" y="1559423"/>
            <a:ext cx="77589" cy="121991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11025490" y="4144410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8852702" y="2459304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5756806" y="2154505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5000576" y="2268425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5047764" y="3397653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4886656" y="3558761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9997879" y="2620413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8704656" y="3634961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10158987" y="3634961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1025490" y="3101559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5756806" y="4978964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10850174" y="85953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11155409" y="275135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9776622" y="1898525"/>
            <a:ext cx="48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8527126" y="17677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5353411" y="159179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11140090" y="377057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9564195" y="317473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8351342" y="314503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4585342" y="281456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11202596" y="5047776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5549868" y="5006723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DD8BA0-DAFC-FD47-B4CB-0884DBC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33792"/>
              </p:ext>
            </p:extLst>
          </p:nvPr>
        </p:nvGraphicFramePr>
        <p:xfrm>
          <a:off x="478597" y="524984"/>
          <a:ext cx="1897978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Unvisited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2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88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82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3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FA00"/>
                          </a:solidFill>
                        </a:rPr>
                        <a:t>n11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030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DF21B56-E908-734C-AE8D-60D5E6EF5F00}"/>
              </a:ext>
            </a:extLst>
          </p:cNvPr>
          <p:cNvGraphicFramePr>
            <a:graphicFrameLocks noGrp="1"/>
          </p:cNvGraphicFramePr>
          <p:nvPr/>
        </p:nvGraphicFramePr>
        <p:xfrm>
          <a:off x="2521518" y="524984"/>
          <a:ext cx="18979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989">
                  <a:extLst>
                    <a:ext uri="{9D8B030D-6E8A-4147-A177-3AD203B41FA5}">
                      <a16:colId xmlns:a16="http://schemas.microsoft.com/office/drawing/2014/main" val="3366044297"/>
                    </a:ext>
                  </a:extLst>
                </a:gridCol>
                <a:gridCol w="948989">
                  <a:extLst>
                    <a:ext uri="{9D8B030D-6E8A-4147-A177-3AD203B41FA5}">
                      <a16:colId xmlns:a16="http://schemas.microsoft.com/office/drawing/2014/main" val="24854401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Visited 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7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1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7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484991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10483194" y="194628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11108901" y="192886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11062392" y="321602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11298169" y="414937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10277010" y="380695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8314941" y="533400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9094014" y="38864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6512874" y="369602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6623308" y="227703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9151102" y="248581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5204058" y="26205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5087215" y="388726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5347590" y="326067"/>
            <a:ext cx="5438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A NEW DISTANCE IS CLOSER</a:t>
            </a:r>
          </a:p>
          <a:p>
            <a:r>
              <a:rPr lang="en-US" sz="2800" dirty="0"/>
              <a:t>n6 </a:t>
            </a:r>
            <a:r>
              <a:rPr lang="en-US" sz="2800" dirty="0">
                <a:sym typeface="Wingdings" pitchFamily="2" charset="2"/>
              </a:rPr>
              <a:t> n7 4+1 &lt; 6 so now the value changes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2F4DB4-499B-8C4C-978E-F047E2411566}"/>
              </a:ext>
            </a:extLst>
          </p:cNvPr>
          <p:cNvSpPr txBox="1"/>
          <p:nvPr/>
        </p:nvSpPr>
        <p:spPr>
          <a:xfrm>
            <a:off x="10018238" y="22699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0604B0-CA24-D843-8810-EC0068DB0673}"/>
              </a:ext>
            </a:extLst>
          </p:cNvPr>
          <p:cNvSpPr txBox="1"/>
          <p:nvPr/>
        </p:nvSpPr>
        <p:spPr>
          <a:xfrm>
            <a:off x="10078433" y="281060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1429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F972-3F7B-7944-BC78-C55C7D29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B091F-0995-BD44-8912-447D3860F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calculate distance?</a:t>
                </a:r>
              </a:p>
              <a:p>
                <a:r>
                  <a:rPr lang="en-US" dirty="0"/>
                  <a:t>That is how to calculate edge distance?</a:t>
                </a:r>
              </a:p>
              <a:p>
                <a:r>
                  <a:rPr lang="en-US" dirty="0"/>
                  <a:t>Use our good friend Pythagoras to calculate the distance between two points (this works in general) and there is your distance 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So if we have 2 points with coordinates x[</a:t>
                </a:r>
                <a:r>
                  <a:rPr lang="en-US" dirty="0">
                    <a:solidFill>
                      <a:schemeClr val="accent2"/>
                    </a:solidFill>
                  </a:rPr>
                  <a:t>2</a:t>
                </a:r>
                <a:r>
                  <a:rPr lang="en-US" dirty="0">
                    <a:solidFill>
                      <a:srgbClr val="0070C0"/>
                    </a:solidFill>
                  </a:rPr>
                  <a:t>,3</a:t>
                </a:r>
                <a:r>
                  <a:rPr lang="en-US" dirty="0"/>
                  <a:t>,4] and y[</a:t>
                </a:r>
                <a:r>
                  <a:rPr lang="en-US" dirty="0">
                    <a:solidFill>
                      <a:schemeClr val="accent2"/>
                    </a:solidFill>
                  </a:rPr>
                  <a:t>3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4</a:t>
                </a:r>
                <a:r>
                  <a:rPr lang="en-US" dirty="0"/>
                  <a:t>,5] we would compute</a:t>
                </a:r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(4−5)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=1.732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B091F-0995-BD44-8912-447D3860F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 t="-645" r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1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7AA6-01C7-284F-A476-B48149FE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distance isn’t the only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ED56F-3C27-6E40-9985-FE36EAA1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much does it </a:t>
            </a:r>
            <a:r>
              <a:rPr lang="en-US" sz="2400" b="1" dirty="0"/>
              <a:t>cost </a:t>
            </a:r>
            <a:r>
              <a:rPr lang="en-US" sz="2400" dirty="0"/>
              <a:t>to get there?</a:t>
            </a:r>
          </a:p>
          <a:p>
            <a:r>
              <a:rPr lang="en-US" sz="2400" dirty="0"/>
              <a:t>If it is a straight line but we need to jump a fence and destroy a wall it costs more than a more circuitous route. </a:t>
            </a:r>
          </a:p>
          <a:p>
            <a:endParaRPr lang="en-US" sz="2400" dirty="0"/>
          </a:p>
          <a:p>
            <a:r>
              <a:rPr lang="en-US" sz="2400" dirty="0"/>
              <a:t>Find some heuristic to calculate how much it costs to get there</a:t>
            </a:r>
          </a:p>
          <a:p>
            <a:pPr lvl="1"/>
            <a:r>
              <a:rPr lang="en-US" sz="2200" dirty="0"/>
              <a:t>Maybe if we use the command pattern, we can figure how many commands it takes?</a:t>
            </a:r>
          </a:p>
          <a:p>
            <a:pPr lvl="1"/>
            <a:r>
              <a:rPr lang="en-US" sz="2200" dirty="0"/>
              <a:t>Maybe add a cost to barriers in the form of an arbitrary distance constant?</a:t>
            </a:r>
          </a:p>
          <a:p>
            <a:pPr lvl="2"/>
            <a:r>
              <a:rPr lang="en-US" sz="2000" dirty="0"/>
              <a:t>(i.e. breaking a wall costs 3, a block to jump costs 2, etc.)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996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E68C-B9E8-6545-80F3-1ECD08BB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9479"/>
            <a:ext cx="10058400" cy="1371600"/>
          </a:xfrm>
        </p:spPr>
        <p:txBody>
          <a:bodyPr/>
          <a:lstStyle/>
          <a:p>
            <a:r>
              <a:rPr lang="en-US" dirty="0"/>
              <a:t>A* vs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5599A-C627-5E4A-AC22-E472EA6C24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00004"/>
                <a:ext cx="10058400" cy="47840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A* is like Dijkstra but it uses a function to estimate the cost for each node</a:t>
                </a:r>
              </a:p>
              <a:p>
                <a:pPr lvl="1"/>
                <a:r>
                  <a:rPr lang="en-US" sz="2000" dirty="0"/>
                  <a:t>Dijkstra uses the ‘real’ cost</a:t>
                </a:r>
              </a:p>
              <a:p>
                <a:r>
                  <a:rPr lang="en-US" sz="2800" dirty="0"/>
                  <a:t>A* uses a function that looks like: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= the evaluation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= the cost from the start node to the current node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= the cost from the current node to the goal</a:t>
                </a:r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This is said to be an </a:t>
                </a:r>
                <a:r>
                  <a:rPr lang="en-US" sz="2800" b="1" dirty="0"/>
                  <a:t>admissible heuristic </a:t>
                </a:r>
                <a:r>
                  <a:rPr lang="en-US" sz="2800" dirty="0"/>
                  <a:t> if the cost of reaching the goal is </a:t>
                </a:r>
                <a:r>
                  <a:rPr lang="en-US" sz="2800" i="1" dirty="0"/>
                  <a:t>never overestimated</a:t>
                </a:r>
                <a:endParaRPr lang="en-US" sz="2800" dirty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C5599A-C627-5E4A-AC22-E472EA6C24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00004"/>
                <a:ext cx="10058400" cy="4784063"/>
              </a:xfrm>
              <a:blipFill>
                <a:blip r:embed="rId2"/>
                <a:stretch>
                  <a:fillRect l="-1136" t="-2116" r="-1515" b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235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0EA7-0082-214D-9E5B-763D463E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8113"/>
            <a:ext cx="10058400" cy="1371600"/>
          </a:xfrm>
        </p:spPr>
        <p:txBody>
          <a:bodyPr/>
          <a:lstStyle/>
          <a:p>
            <a:r>
              <a:rPr lang="en-US" dirty="0"/>
              <a:t>Time to relax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E3B3-0FF8-8140-9C24-57C5AD3C4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27622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A*, and really any path finding algorithm, uses something called relaxation</a:t>
            </a:r>
          </a:p>
          <a:p>
            <a:r>
              <a:rPr lang="en-US" sz="2400" dirty="0"/>
              <a:t>Essentially, the algorithm is modified to return a sub-optimal path by eliminating some of the nodes before they are checked. </a:t>
            </a:r>
          </a:p>
          <a:p>
            <a:r>
              <a:rPr lang="en-US" sz="2400" dirty="0"/>
              <a:t>we could check the distance and cost and, if one node gets use closer, then we don’t bother checking any others.</a:t>
            </a:r>
          </a:p>
          <a:p>
            <a:pPr lvl="1"/>
            <a:r>
              <a:rPr lang="en-US" sz="2200" dirty="0"/>
              <a:t>Basically for any vertex we can reach, calculate distance to target</a:t>
            </a:r>
          </a:p>
          <a:p>
            <a:pPr lvl="1"/>
            <a:r>
              <a:rPr lang="en-US" sz="2200" dirty="0"/>
              <a:t>Pick which ever one is closer to the target and proceed. </a:t>
            </a:r>
          </a:p>
          <a:p>
            <a:pPr lvl="2"/>
            <a:r>
              <a:rPr lang="en-US" sz="2000" dirty="0"/>
              <a:t>Can be tuned i.e. if our next step isn’t closer, or if goal isn’t reached </a:t>
            </a:r>
            <a:br>
              <a:rPr lang="en-US" sz="2000" dirty="0"/>
            </a:br>
            <a:r>
              <a:rPr lang="en-US" sz="2000" dirty="0"/>
              <a:t>in x steps…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0D707-2E4B-D740-A91C-706C68E2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353" y="3717111"/>
            <a:ext cx="2786743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59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F010-BA75-1145-AF80-1F7E5481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Frankie says: Relax Don’t Do 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C9E28F-56C4-BB47-8EFB-9DCF165CB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Remember A* uses a function that looks like: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cost from start to current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cost from current node to goal.</a:t>
                </a:r>
              </a:p>
              <a:p>
                <a:r>
                  <a:rPr lang="en-US" sz="2800" dirty="0"/>
                  <a:t>If we pick the node with the lowest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score… that is A*</a:t>
                </a:r>
              </a:p>
              <a:p>
                <a:pPr lvl="1"/>
                <a:r>
                  <a:rPr lang="en-US" sz="2600" dirty="0"/>
                  <a:t>This is what makes it A*</a:t>
                </a:r>
              </a:p>
              <a:p>
                <a:r>
                  <a:rPr lang="en-US" sz="2800" dirty="0"/>
                  <a:t>This means a lot of extra calculations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C9E28F-56C4-BB47-8EFB-9DCF165CB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36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209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807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187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1107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B55B3-EC3C-0D40-9EED-51E0209B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go from point A to point B</a:t>
            </a:r>
          </a:p>
          <a:p>
            <a:endParaRPr lang="en-US" sz="2400" dirty="0"/>
          </a:p>
          <a:p>
            <a:r>
              <a:rPr lang="en-US" sz="2400" b="1" dirty="0"/>
              <a:t>We want to do this on a map.</a:t>
            </a:r>
          </a:p>
        </p:txBody>
      </p:sp>
    </p:spTree>
    <p:extLst>
      <p:ext uri="{BB962C8B-B14F-4D97-AF65-F5344CB8AC3E}">
        <p14:creationId xmlns:p14="http://schemas.microsoft.com/office/powerpoint/2010/main" val="367528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70294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2178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36882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A599D86-183F-1142-8D8D-20E083924EB2}"/>
              </a:ext>
            </a:extLst>
          </p:cNvPr>
          <p:cNvSpPr/>
          <p:nvPr/>
        </p:nvSpPr>
        <p:spPr>
          <a:xfrm>
            <a:off x="8889277" y="150484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F10BD2-5D44-8146-9C73-468296C13443}"/>
              </a:ext>
            </a:extLst>
          </p:cNvPr>
          <p:cNvSpPr/>
          <p:nvPr/>
        </p:nvSpPr>
        <p:spPr>
          <a:xfrm>
            <a:off x="8022775" y="2554228"/>
            <a:ext cx="322217" cy="3222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092A68-A738-C147-A93F-5ABBCFFAF77B}"/>
              </a:ext>
            </a:extLst>
          </p:cNvPr>
          <p:cNvSpPr/>
          <p:nvPr/>
        </p:nvSpPr>
        <p:spPr>
          <a:xfrm>
            <a:off x="8889277" y="303537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A2632-5DC6-C548-A050-3D0931E1C262}"/>
              </a:ext>
            </a:extLst>
          </p:cNvPr>
          <p:cNvSpPr/>
          <p:nvPr/>
        </p:nvSpPr>
        <p:spPr>
          <a:xfrm>
            <a:off x="6555381" y="255422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AFAF0A-347C-764D-9783-E0A26D9776EA}"/>
              </a:ext>
            </a:extLst>
          </p:cNvPr>
          <p:cNvSpPr/>
          <p:nvPr/>
        </p:nvSpPr>
        <p:spPr>
          <a:xfrm>
            <a:off x="3459485" y="2249428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8B9132-88F3-B74F-B23C-91B16D2615FB}"/>
              </a:ext>
            </a:extLst>
          </p:cNvPr>
          <p:cNvSpPr/>
          <p:nvPr/>
        </p:nvSpPr>
        <p:spPr>
          <a:xfrm>
            <a:off x="2750443" y="3492576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639A-AB3B-8D47-858A-CAAC2B388C02}"/>
              </a:ext>
            </a:extLst>
          </p:cNvPr>
          <p:cNvSpPr/>
          <p:nvPr/>
        </p:nvSpPr>
        <p:spPr>
          <a:xfrm>
            <a:off x="6407335" y="3890993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1D422-9815-214B-9D9D-F49C14C4550F}"/>
              </a:ext>
            </a:extLst>
          </p:cNvPr>
          <p:cNvSpPr/>
          <p:nvPr/>
        </p:nvSpPr>
        <p:spPr>
          <a:xfrm>
            <a:off x="8889277" y="407822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69CB8-6838-0C48-B4B8-DAF4EB7F32AE}"/>
              </a:ext>
            </a:extLst>
          </p:cNvPr>
          <p:cNvSpPr/>
          <p:nvPr/>
        </p:nvSpPr>
        <p:spPr>
          <a:xfrm>
            <a:off x="3459485" y="5589165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FCD036-2D78-1443-B39A-35B0653B0AE1}"/>
              </a:ext>
            </a:extLst>
          </p:cNvPr>
          <p:cNvSpPr/>
          <p:nvPr/>
        </p:nvSpPr>
        <p:spPr>
          <a:xfrm>
            <a:off x="9180305" y="4959967"/>
            <a:ext cx="322217" cy="3222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4AC36-2EF4-BC40-88BE-69DCD523FD71}"/>
              </a:ext>
            </a:extLst>
          </p:cNvPr>
          <p:cNvSpPr/>
          <p:nvPr/>
        </p:nvSpPr>
        <p:spPr>
          <a:xfrm>
            <a:off x="7861666" y="3729884"/>
            <a:ext cx="322217" cy="322217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90755-A8D0-7A4F-9BC5-0B4C066C2D0C}"/>
              </a:ext>
            </a:extLst>
          </p:cNvPr>
          <p:cNvCxnSpPr>
            <a:stCxn id="2" idx="3"/>
            <a:endCxn id="3" idx="7"/>
          </p:cNvCxnSpPr>
          <p:nvPr/>
        </p:nvCxnSpPr>
        <p:spPr>
          <a:xfrm flipH="1">
            <a:off x="8297804" y="1779874"/>
            <a:ext cx="638661" cy="8215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026887-0787-F140-9E0C-6C3ED294C775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9050386" y="1827062"/>
            <a:ext cx="0" cy="120831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E1350-B456-4248-B8D6-5A209FE4B118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H="1" flipV="1">
            <a:off x="9050386" y="4400442"/>
            <a:ext cx="291028" cy="559525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B8D7C-9DC6-E74F-8DE6-87DF0DB9A816}"/>
              </a:ext>
            </a:extLst>
          </p:cNvPr>
          <p:cNvCxnSpPr>
            <a:cxnSpLocks/>
            <a:stCxn id="3" idx="2"/>
            <a:endCxn id="5" idx="6"/>
          </p:cNvCxnSpPr>
          <p:nvPr/>
        </p:nvCxnSpPr>
        <p:spPr>
          <a:xfrm flipH="1" flipV="1">
            <a:off x="6877598" y="2715336"/>
            <a:ext cx="1145177" cy="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9224A9-518D-5E44-8CFF-A020F3814924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H="1" flipV="1">
            <a:off x="3781702" y="2410537"/>
            <a:ext cx="2773679" cy="30479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5C894F-A3F6-424C-8CE5-82DDA4124E10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3025472" y="2524457"/>
            <a:ext cx="481201" cy="101530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498C90-BC9A-6042-BF5B-E55731300A4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3072660" y="3653685"/>
            <a:ext cx="3334675" cy="39841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FCE6C6-6ADB-9F4C-9ABB-30DF8BBB6686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>
            <a:off x="2911552" y="3814793"/>
            <a:ext cx="595121" cy="18215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8F05D4-D0A3-E14B-982A-BEABBB9A1FBB}"/>
              </a:ext>
            </a:extLst>
          </p:cNvPr>
          <p:cNvCxnSpPr>
            <a:cxnSpLocks/>
            <a:stCxn id="12" idx="0"/>
            <a:endCxn id="3" idx="4"/>
          </p:cNvCxnSpPr>
          <p:nvPr/>
        </p:nvCxnSpPr>
        <p:spPr>
          <a:xfrm flipV="1">
            <a:off x="8022775" y="2876445"/>
            <a:ext cx="161109" cy="85343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D7D203-3329-6D44-A12E-5E218B30FDA0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6729552" y="3890993"/>
            <a:ext cx="1132114" cy="16110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231292-EB63-914B-B29D-5258548FD395}"/>
              </a:ext>
            </a:extLst>
          </p:cNvPr>
          <p:cNvCxnSpPr>
            <a:cxnSpLocks/>
            <a:stCxn id="9" idx="2"/>
            <a:endCxn id="12" idx="6"/>
          </p:cNvCxnSpPr>
          <p:nvPr/>
        </p:nvCxnSpPr>
        <p:spPr>
          <a:xfrm flipH="1" flipV="1">
            <a:off x="8183883" y="3890993"/>
            <a:ext cx="705394" cy="3483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76BDF5-57D0-5941-9250-1BBF2BA726A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9050386" y="3357591"/>
            <a:ext cx="0" cy="720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6047C-F92D-7A44-A31C-2AB6B6D88724}"/>
              </a:ext>
            </a:extLst>
          </p:cNvPr>
          <p:cNvCxnSpPr>
            <a:cxnSpLocks/>
            <a:stCxn id="11" idx="3"/>
            <a:endCxn id="10" idx="6"/>
          </p:cNvCxnSpPr>
          <p:nvPr/>
        </p:nvCxnSpPr>
        <p:spPr>
          <a:xfrm flipH="1">
            <a:off x="3781702" y="5234996"/>
            <a:ext cx="5445791" cy="51527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473DA-25C7-5142-9F5D-DE0A7DDB45ED}"/>
              </a:ext>
            </a:extLst>
          </p:cNvPr>
          <p:cNvSpPr txBox="1"/>
          <p:nvPr/>
        </p:nvSpPr>
        <p:spPr>
          <a:xfrm>
            <a:off x="8875070" y="111556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3E8CC-251C-AC48-86FC-D99705F1832F}"/>
              </a:ext>
            </a:extLst>
          </p:cNvPr>
          <p:cNvSpPr txBox="1"/>
          <p:nvPr/>
        </p:nvSpPr>
        <p:spPr>
          <a:xfrm>
            <a:off x="9180305" y="300739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5CF926-51B2-3B42-B6B6-C256D624555C}"/>
              </a:ext>
            </a:extLst>
          </p:cNvPr>
          <p:cNvSpPr txBox="1"/>
          <p:nvPr/>
        </p:nvSpPr>
        <p:spPr>
          <a:xfrm>
            <a:off x="7794365" y="207930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59696-7627-F940-98E9-4C5986C60A6C}"/>
              </a:ext>
            </a:extLst>
          </p:cNvPr>
          <p:cNvSpPr txBox="1"/>
          <p:nvPr/>
        </p:nvSpPr>
        <p:spPr>
          <a:xfrm>
            <a:off x="6552022" y="202378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DAC14-74B0-7144-88D8-B0018D1E0FC7}"/>
              </a:ext>
            </a:extLst>
          </p:cNvPr>
          <p:cNvSpPr txBox="1"/>
          <p:nvPr/>
        </p:nvSpPr>
        <p:spPr>
          <a:xfrm>
            <a:off x="3378307" y="184783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567FBF-3BA6-0748-B7FE-2419C95C5569}"/>
              </a:ext>
            </a:extLst>
          </p:cNvPr>
          <p:cNvSpPr txBox="1"/>
          <p:nvPr/>
        </p:nvSpPr>
        <p:spPr>
          <a:xfrm>
            <a:off x="9164986" y="402661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226E1-FC4C-5C46-A340-82D1CB576A7E}"/>
              </a:ext>
            </a:extLst>
          </p:cNvPr>
          <p:cNvSpPr txBox="1"/>
          <p:nvPr/>
        </p:nvSpPr>
        <p:spPr>
          <a:xfrm>
            <a:off x="7507230" y="3283189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ED7F95-7A8F-C14B-B0DB-EDD54D416B31}"/>
              </a:ext>
            </a:extLst>
          </p:cNvPr>
          <p:cNvSpPr txBox="1"/>
          <p:nvPr/>
        </p:nvSpPr>
        <p:spPr>
          <a:xfrm>
            <a:off x="6376238" y="340106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9E1DB9-4E6B-8945-9B77-BC59CF844F9A}"/>
              </a:ext>
            </a:extLst>
          </p:cNvPr>
          <p:cNvSpPr txBox="1"/>
          <p:nvPr/>
        </p:nvSpPr>
        <p:spPr>
          <a:xfrm>
            <a:off x="2610238" y="307060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CA3508-DE31-7B41-9F59-4A1D593EDC21}"/>
              </a:ext>
            </a:extLst>
          </p:cNvPr>
          <p:cNvSpPr txBox="1"/>
          <p:nvPr/>
        </p:nvSpPr>
        <p:spPr>
          <a:xfrm>
            <a:off x="9227492" y="5303808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56E69B-15C3-534D-84F1-8B0BB2419E40}"/>
              </a:ext>
            </a:extLst>
          </p:cNvPr>
          <p:cNvSpPr txBox="1"/>
          <p:nvPr/>
        </p:nvSpPr>
        <p:spPr>
          <a:xfrm>
            <a:off x="3574764" y="5262755"/>
            <a:ext cx="52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60A2C5-6CCE-C848-9002-357AD656C39F}"/>
              </a:ext>
            </a:extLst>
          </p:cNvPr>
          <p:cNvSpPr txBox="1"/>
          <p:nvPr/>
        </p:nvSpPr>
        <p:spPr>
          <a:xfrm>
            <a:off x="8508090" y="2202313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46B34F-F8E3-2049-841F-CDA89544326E}"/>
              </a:ext>
            </a:extLst>
          </p:cNvPr>
          <p:cNvSpPr txBox="1"/>
          <p:nvPr/>
        </p:nvSpPr>
        <p:spPr>
          <a:xfrm>
            <a:off x="9133797" y="218489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A87DA50-0FBC-534C-B0E5-23594C080AF5}"/>
              </a:ext>
            </a:extLst>
          </p:cNvPr>
          <p:cNvSpPr txBox="1"/>
          <p:nvPr/>
        </p:nvSpPr>
        <p:spPr>
          <a:xfrm>
            <a:off x="9087288" y="3472054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1A5172-614D-B34F-9841-9E38A9E959AE}"/>
              </a:ext>
            </a:extLst>
          </p:cNvPr>
          <p:cNvSpPr txBox="1"/>
          <p:nvPr/>
        </p:nvSpPr>
        <p:spPr>
          <a:xfrm>
            <a:off x="9323065" y="4405411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C4A40C-4432-104A-8A3D-25726B5D6BE4}"/>
              </a:ext>
            </a:extLst>
          </p:cNvPr>
          <p:cNvSpPr txBox="1"/>
          <p:nvPr/>
        </p:nvSpPr>
        <p:spPr>
          <a:xfrm>
            <a:off x="8301906" y="4062988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75C673-9795-444A-9B4A-49244A823468}"/>
              </a:ext>
            </a:extLst>
          </p:cNvPr>
          <p:cNvSpPr txBox="1"/>
          <p:nvPr/>
        </p:nvSpPr>
        <p:spPr>
          <a:xfrm>
            <a:off x="6339837" y="559004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9ED417-A9DD-3A4E-8D26-182D6C4B5EAE}"/>
              </a:ext>
            </a:extLst>
          </p:cNvPr>
          <p:cNvSpPr txBox="1"/>
          <p:nvPr/>
        </p:nvSpPr>
        <p:spPr>
          <a:xfrm>
            <a:off x="7118910" y="41424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D39327-328B-084B-8149-301B5700AE89}"/>
              </a:ext>
            </a:extLst>
          </p:cNvPr>
          <p:cNvSpPr txBox="1"/>
          <p:nvPr/>
        </p:nvSpPr>
        <p:spPr>
          <a:xfrm>
            <a:off x="4537770" y="395205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DE7672-395D-1A41-A8E8-A975EB83E8B3}"/>
              </a:ext>
            </a:extLst>
          </p:cNvPr>
          <p:cNvSpPr txBox="1"/>
          <p:nvPr/>
        </p:nvSpPr>
        <p:spPr>
          <a:xfrm>
            <a:off x="4648204" y="2533065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FB3C1A-ABE6-C844-B321-8DD79ECE10FF}"/>
              </a:ext>
            </a:extLst>
          </p:cNvPr>
          <p:cNvSpPr txBox="1"/>
          <p:nvPr/>
        </p:nvSpPr>
        <p:spPr>
          <a:xfrm>
            <a:off x="7175998" y="2741850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A260B-880B-DC44-9641-C7B8B3185871}"/>
              </a:ext>
            </a:extLst>
          </p:cNvPr>
          <p:cNvSpPr txBox="1"/>
          <p:nvPr/>
        </p:nvSpPr>
        <p:spPr>
          <a:xfrm>
            <a:off x="3228954" y="2876586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4371F5-720D-6F45-85B3-FA2EDF6FF7C8}"/>
              </a:ext>
            </a:extLst>
          </p:cNvPr>
          <p:cNvSpPr txBox="1"/>
          <p:nvPr/>
        </p:nvSpPr>
        <p:spPr>
          <a:xfrm>
            <a:off x="3112111" y="4143292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FC4-1319-DC4E-8A26-9748EE58619B}"/>
              </a:ext>
            </a:extLst>
          </p:cNvPr>
          <p:cNvSpPr txBox="1"/>
          <p:nvPr/>
        </p:nvSpPr>
        <p:spPr>
          <a:xfrm>
            <a:off x="3853882" y="355832"/>
            <a:ext cx="4484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Quick and sub optimal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95D74C-03CC-EC49-981A-8C284178BF7D}"/>
              </a:ext>
            </a:extLst>
          </p:cNvPr>
          <p:cNvSpPr txBox="1"/>
          <p:nvPr/>
        </p:nvSpPr>
        <p:spPr>
          <a:xfrm>
            <a:off x="8137375" y="3105047"/>
            <a:ext cx="41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5031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3F366B-15A4-4C34-A8FB-1463187F4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CDF20-D900-4EA0-BBC1-75DD29E3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BD72F-5873-414C-BAFE-3DB0372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336A80-D3E7-4B14-9422-4FCC01CD1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09B750-AF4C-4ED6-BD57-8F5419B2A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5D7054-5C69-4968-8A58-0AE7AA62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C8DEF-D249-4084-B3FF-AD663E222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221F23-9E38-4D0D-9EAA-D61A2863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2E4E0-B0C4-E140-8AA3-597B73D35251}"/>
              </a:ext>
            </a:extLst>
          </p:cNvPr>
          <p:cNvSpPr txBox="1"/>
          <p:nvPr/>
        </p:nvSpPr>
        <p:spPr>
          <a:xfrm>
            <a:off x="8348876" y="731520"/>
            <a:ext cx="3655148" cy="3963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A*</a:t>
            </a:r>
            <a:r>
              <a:rPr 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Takes more memory (stores more path data and does more computations)</a:t>
            </a:r>
          </a:p>
          <a:p>
            <a:pPr marL="457200" indent="-457200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spc="-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457200" indent="-457200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Dijkstra's</a:t>
            </a:r>
            <a:r>
              <a:rPr 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takes longer but is cheaper</a:t>
            </a:r>
          </a:p>
          <a:p>
            <a:pPr marL="914400" lvl="1" indent="-457200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also takes longer to say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1A0A7E7-DA3D-2F4D-A833-77C6A0409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2008629"/>
            <a:ext cx="6909386" cy="28328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03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BDEC-67CF-DE4F-A447-7533BE36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Pathfinding, now with </a:t>
            </a:r>
            <a:r>
              <a:rPr lang="en-US" dirty="0" err="1"/>
              <a:t>navmesh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8AF9-B498-5A49-9317-A30EA8A4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931920"/>
          </a:xfrm>
        </p:spPr>
        <p:txBody>
          <a:bodyPr>
            <a:normAutofit/>
          </a:bodyPr>
          <a:lstStyle/>
          <a:p>
            <a:r>
              <a:rPr lang="en-US" sz="3200" dirty="0"/>
              <a:t>First decide on a simple </a:t>
            </a:r>
            <a:r>
              <a:rPr lang="en-US" sz="3200" dirty="0" err="1"/>
              <a:t>navmesh</a:t>
            </a:r>
            <a:r>
              <a:rPr lang="en-US" sz="3200" dirty="0"/>
              <a:t> layout</a:t>
            </a:r>
          </a:p>
          <a:p>
            <a:pPr lvl="1"/>
            <a:r>
              <a:rPr lang="en-US" sz="2800" dirty="0"/>
              <a:t>Valve uses rectangles because they are quick</a:t>
            </a:r>
          </a:p>
          <a:p>
            <a:r>
              <a:rPr lang="en-US" sz="3200" dirty="0"/>
              <a:t>One recommended technique is to use </a:t>
            </a:r>
            <a:r>
              <a:rPr lang="en-US" sz="3200" b="1" dirty="0"/>
              <a:t>triangles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D10175-D3B0-A14B-A291-CA18FBE574F0}"/>
              </a:ext>
            </a:extLst>
          </p:cNvPr>
          <p:cNvSpPr/>
          <p:nvPr/>
        </p:nvSpPr>
        <p:spPr>
          <a:xfrm rot="2488359">
            <a:off x="8181087" y="2707030"/>
            <a:ext cx="2525242" cy="18528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5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BDEC-67CF-DE4F-A447-7533BE36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Pathfinding, now with </a:t>
            </a:r>
            <a:r>
              <a:rPr lang="en-US" dirty="0" err="1"/>
              <a:t>navmesh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8AF9-B498-5A49-9317-A30EA8A4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368457" cy="3931920"/>
          </a:xfrm>
        </p:spPr>
        <p:txBody>
          <a:bodyPr>
            <a:normAutofit/>
          </a:bodyPr>
          <a:lstStyle/>
          <a:p>
            <a:r>
              <a:rPr lang="en-US" sz="2800" dirty="0"/>
              <a:t>First decide on a simple </a:t>
            </a:r>
            <a:r>
              <a:rPr lang="en-US" sz="2800" dirty="0" err="1"/>
              <a:t>navmesh</a:t>
            </a:r>
            <a:r>
              <a:rPr lang="en-US" sz="2800" dirty="0"/>
              <a:t> layout</a:t>
            </a:r>
          </a:p>
          <a:p>
            <a:pPr lvl="1"/>
            <a:r>
              <a:rPr lang="en-US" sz="2400" dirty="0"/>
              <a:t>Valve uses rectangles as this is quick</a:t>
            </a:r>
          </a:p>
          <a:p>
            <a:r>
              <a:rPr lang="en-US" sz="2800" dirty="0"/>
              <a:t>One recommended technique is to use triangles</a:t>
            </a:r>
          </a:p>
          <a:p>
            <a:pPr lvl="1"/>
            <a:r>
              <a:rPr lang="en-US" sz="2400" dirty="0"/>
              <a:t>Because triangles are more flexible, and the math isn't that much harder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1DF8F58-CF6D-CF46-A579-BB4B6A471B9F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1C7258-931A-624B-ABD6-5B80AD87107A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936BB0-D8A8-1549-8BD7-9540EE875926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E60C871-B6F3-0240-BFE0-E6546FA9B173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D10175-D3B0-A14B-A291-CA18FBE574F0}"/>
              </a:ext>
            </a:extLst>
          </p:cNvPr>
          <p:cNvSpPr/>
          <p:nvPr/>
        </p:nvSpPr>
        <p:spPr>
          <a:xfrm rot="2488359">
            <a:off x="9369807" y="3168102"/>
            <a:ext cx="2525242" cy="18528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FDBD899-3B88-284B-8E0C-26DA2FB18FB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BDEC-67CF-DE4F-A447-7533BE36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Pathfinding, now with </a:t>
            </a:r>
            <a:r>
              <a:rPr lang="en-US" dirty="0" err="1"/>
              <a:t>navmesh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8AF9-B498-5A49-9317-A30EA8A4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116" y="1704581"/>
            <a:ext cx="4801118" cy="3931920"/>
          </a:xfrm>
        </p:spPr>
        <p:txBody>
          <a:bodyPr>
            <a:normAutofit/>
          </a:bodyPr>
          <a:lstStyle/>
          <a:p>
            <a:r>
              <a:rPr lang="en-US" sz="2400" dirty="0"/>
              <a:t>First decide on a simple </a:t>
            </a:r>
            <a:r>
              <a:rPr lang="en-US" sz="2400" dirty="0" err="1"/>
              <a:t>navmesh</a:t>
            </a:r>
            <a:r>
              <a:rPr lang="en-US" sz="2400" dirty="0"/>
              <a:t> layout</a:t>
            </a:r>
          </a:p>
          <a:p>
            <a:pPr lvl="1"/>
            <a:r>
              <a:rPr lang="en-US" sz="2000" dirty="0"/>
              <a:t>Valve uses rectangles as this is quick</a:t>
            </a:r>
          </a:p>
          <a:p>
            <a:r>
              <a:rPr lang="en-US" sz="2400" dirty="0"/>
              <a:t>One recommended technique is to use triangles</a:t>
            </a:r>
          </a:p>
          <a:p>
            <a:r>
              <a:rPr lang="en-US" sz="2400" dirty="0"/>
              <a:t>One important rule: no concave shapes</a:t>
            </a:r>
          </a:p>
          <a:p>
            <a:pPr lvl="1"/>
            <a:r>
              <a:rPr lang="en-US" sz="2000" dirty="0"/>
              <a:t>Why is this?</a:t>
            </a:r>
          </a:p>
          <a:p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1DF8F58-CF6D-CF46-A579-BB4B6A471B9F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1C7258-931A-624B-ABD6-5B80AD87107A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936BB0-D8A8-1549-8BD7-9540EE875926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E60C871-B6F3-0240-BFE0-E6546FA9B173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D10175-D3B0-A14B-A291-CA18FBE574F0}"/>
              </a:ext>
            </a:extLst>
          </p:cNvPr>
          <p:cNvSpPr/>
          <p:nvPr/>
        </p:nvSpPr>
        <p:spPr>
          <a:xfrm rot="2488359">
            <a:off x="9369807" y="3168102"/>
            <a:ext cx="2525242" cy="18528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FDBD899-3B88-284B-8E0C-26DA2FB18FB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82CB9-926C-BC44-9BF6-91E2D7CAA13F}"/>
              </a:ext>
            </a:extLst>
          </p:cNvPr>
          <p:cNvSpPr/>
          <p:nvPr/>
        </p:nvSpPr>
        <p:spPr>
          <a:xfrm>
            <a:off x="4631785" y="4385286"/>
            <a:ext cx="1801368" cy="1536266"/>
          </a:xfrm>
          <a:custGeom>
            <a:avLst/>
            <a:gdLst>
              <a:gd name="connsiteX0" fmla="*/ 54864 w 1496269"/>
              <a:gd name="connsiteY0" fmla="*/ 786597 h 942119"/>
              <a:gd name="connsiteX1" fmla="*/ 54864 w 1496269"/>
              <a:gd name="connsiteY1" fmla="*/ 786597 h 942119"/>
              <a:gd name="connsiteX2" fmla="*/ 118872 w 1496269"/>
              <a:gd name="connsiteY2" fmla="*/ 695157 h 942119"/>
              <a:gd name="connsiteX3" fmla="*/ 173736 w 1496269"/>
              <a:gd name="connsiteY3" fmla="*/ 658581 h 942119"/>
              <a:gd name="connsiteX4" fmla="*/ 228600 w 1496269"/>
              <a:gd name="connsiteY4" fmla="*/ 612861 h 942119"/>
              <a:gd name="connsiteX5" fmla="*/ 237744 w 1496269"/>
              <a:gd name="connsiteY5" fmla="*/ 585429 h 942119"/>
              <a:gd name="connsiteX6" fmla="*/ 265176 w 1496269"/>
              <a:gd name="connsiteY6" fmla="*/ 567141 h 942119"/>
              <a:gd name="connsiteX7" fmla="*/ 320040 w 1496269"/>
              <a:gd name="connsiteY7" fmla="*/ 521421 h 942119"/>
              <a:gd name="connsiteX8" fmla="*/ 338328 w 1496269"/>
              <a:gd name="connsiteY8" fmla="*/ 493989 h 942119"/>
              <a:gd name="connsiteX9" fmla="*/ 365760 w 1496269"/>
              <a:gd name="connsiteY9" fmla="*/ 484845 h 942119"/>
              <a:gd name="connsiteX10" fmla="*/ 429768 w 1496269"/>
              <a:gd name="connsiteY10" fmla="*/ 411693 h 942119"/>
              <a:gd name="connsiteX11" fmla="*/ 475488 w 1496269"/>
              <a:gd name="connsiteY11" fmla="*/ 365973 h 942119"/>
              <a:gd name="connsiteX12" fmla="*/ 521208 w 1496269"/>
              <a:gd name="connsiteY12" fmla="*/ 320253 h 942119"/>
              <a:gd name="connsiteX13" fmla="*/ 566928 w 1496269"/>
              <a:gd name="connsiteY13" fmla="*/ 274533 h 942119"/>
              <a:gd name="connsiteX14" fmla="*/ 594360 w 1496269"/>
              <a:gd name="connsiteY14" fmla="*/ 247101 h 942119"/>
              <a:gd name="connsiteX15" fmla="*/ 649224 w 1496269"/>
              <a:gd name="connsiteY15" fmla="*/ 210525 h 942119"/>
              <a:gd name="connsiteX16" fmla="*/ 694944 w 1496269"/>
              <a:gd name="connsiteY16" fmla="*/ 173949 h 942119"/>
              <a:gd name="connsiteX17" fmla="*/ 722376 w 1496269"/>
              <a:gd name="connsiteY17" fmla="*/ 146517 h 942119"/>
              <a:gd name="connsiteX18" fmla="*/ 749808 w 1496269"/>
              <a:gd name="connsiteY18" fmla="*/ 128229 h 942119"/>
              <a:gd name="connsiteX19" fmla="*/ 795528 w 1496269"/>
              <a:gd name="connsiteY19" fmla="*/ 91653 h 942119"/>
              <a:gd name="connsiteX20" fmla="*/ 813816 w 1496269"/>
              <a:gd name="connsiteY20" fmla="*/ 64221 h 942119"/>
              <a:gd name="connsiteX21" fmla="*/ 841248 w 1496269"/>
              <a:gd name="connsiteY21" fmla="*/ 45933 h 942119"/>
              <a:gd name="connsiteX22" fmla="*/ 886968 w 1496269"/>
              <a:gd name="connsiteY22" fmla="*/ 213 h 942119"/>
              <a:gd name="connsiteX23" fmla="*/ 914400 w 1496269"/>
              <a:gd name="connsiteY23" fmla="*/ 9357 h 942119"/>
              <a:gd name="connsiteX24" fmla="*/ 1042416 w 1496269"/>
              <a:gd name="connsiteY24" fmla="*/ 201381 h 942119"/>
              <a:gd name="connsiteX25" fmla="*/ 1078992 w 1496269"/>
              <a:gd name="connsiteY25" fmla="*/ 256245 h 942119"/>
              <a:gd name="connsiteX26" fmla="*/ 1097280 w 1496269"/>
              <a:gd name="connsiteY26" fmla="*/ 283677 h 942119"/>
              <a:gd name="connsiteX27" fmla="*/ 1124712 w 1496269"/>
              <a:gd name="connsiteY27" fmla="*/ 311109 h 942119"/>
              <a:gd name="connsiteX28" fmla="*/ 1179576 w 1496269"/>
              <a:gd name="connsiteY28" fmla="*/ 393405 h 942119"/>
              <a:gd name="connsiteX29" fmla="*/ 1197864 w 1496269"/>
              <a:gd name="connsiteY29" fmla="*/ 420837 h 942119"/>
              <a:gd name="connsiteX30" fmla="*/ 1207008 w 1496269"/>
              <a:gd name="connsiteY30" fmla="*/ 448269 h 942119"/>
              <a:gd name="connsiteX31" fmla="*/ 1252728 w 1496269"/>
              <a:gd name="connsiteY31" fmla="*/ 503133 h 942119"/>
              <a:gd name="connsiteX32" fmla="*/ 1289304 w 1496269"/>
              <a:gd name="connsiteY32" fmla="*/ 557997 h 942119"/>
              <a:gd name="connsiteX33" fmla="*/ 1298448 w 1496269"/>
              <a:gd name="connsiteY33" fmla="*/ 585429 h 942119"/>
              <a:gd name="connsiteX34" fmla="*/ 1335024 w 1496269"/>
              <a:gd name="connsiteY34" fmla="*/ 640293 h 942119"/>
              <a:gd name="connsiteX35" fmla="*/ 1353312 w 1496269"/>
              <a:gd name="connsiteY35" fmla="*/ 667725 h 942119"/>
              <a:gd name="connsiteX36" fmla="*/ 1380744 w 1496269"/>
              <a:gd name="connsiteY36" fmla="*/ 722589 h 942119"/>
              <a:gd name="connsiteX37" fmla="*/ 1389888 w 1496269"/>
              <a:gd name="connsiteY37" fmla="*/ 750021 h 942119"/>
              <a:gd name="connsiteX38" fmla="*/ 1426464 w 1496269"/>
              <a:gd name="connsiteY38" fmla="*/ 804885 h 942119"/>
              <a:gd name="connsiteX39" fmla="*/ 1444752 w 1496269"/>
              <a:gd name="connsiteY39" fmla="*/ 859749 h 942119"/>
              <a:gd name="connsiteX40" fmla="*/ 1453896 w 1496269"/>
              <a:gd name="connsiteY40" fmla="*/ 887181 h 942119"/>
              <a:gd name="connsiteX41" fmla="*/ 1490472 w 1496269"/>
              <a:gd name="connsiteY41" fmla="*/ 942045 h 942119"/>
              <a:gd name="connsiteX42" fmla="*/ 1389888 w 1496269"/>
              <a:gd name="connsiteY42" fmla="*/ 932901 h 942119"/>
              <a:gd name="connsiteX43" fmla="*/ 1325880 w 1496269"/>
              <a:gd name="connsiteY43" fmla="*/ 914613 h 942119"/>
              <a:gd name="connsiteX44" fmla="*/ 1271016 w 1496269"/>
              <a:gd name="connsiteY44" fmla="*/ 878037 h 942119"/>
              <a:gd name="connsiteX45" fmla="*/ 1243584 w 1496269"/>
              <a:gd name="connsiteY45" fmla="*/ 850605 h 942119"/>
              <a:gd name="connsiteX46" fmla="*/ 1216152 w 1496269"/>
              <a:gd name="connsiteY46" fmla="*/ 841461 h 942119"/>
              <a:gd name="connsiteX47" fmla="*/ 1188720 w 1496269"/>
              <a:gd name="connsiteY47" fmla="*/ 814029 h 942119"/>
              <a:gd name="connsiteX48" fmla="*/ 1133856 w 1496269"/>
              <a:gd name="connsiteY48" fmla="*/ 777453 h 942119"/>
              <a:gd name="connsiteX49" fmla="*/ 1088136 w 1496269"/>
              <a:gd name="connsiteY49" fmla="*/ 731733 h 942119"/>
              <a:gd name="connsiteX50" fmla="*/ 1033272 w 1496269"/>
              <a:gd name="connsiteY50" fmla="*/ 686013 h 942119"/>
              <a:gd name="connsiteX51" fmla="*/ 987552 w 1496269"/>
              <a:gd name="connsiteY51" fmla="*/ 649437 h 942119"/>
              <a:gd name="connsiteX52" fmla="*/ 969264 w 1496269"/>
              <a:gd name="connsiteY52" fmla="*/ 622005 h 942119"/>
              <a:gd name="connsiteX53" fmla="*/ 941832 w 1496269"/>
              <a:gd name="connsiteY53" fmla="*/ 603717 h 942119"/>
              <a:gd name="connsiteX54" fmla="*/ 923544 w 1496269"/>
              <a:gd name="connsiteY54" fmla="*/ 576285 h 942119"/>
              <a:gd name="connsiteX55" fmla="*/ 868680 w 1496269"/>
              <a:gd name="connsiteY55" fmla="*/ 548853 h 942119"/>
              <a:gd name="connsiteX56" fmla="*/ 804672 w 1496269"/>
              <a:gd name="connsiteY56" fmla="*/ 567141 h 942119"/>
              <a:gd name="connsiteX57" fmla="*/ 749808 w 1496269"/>
              <a:gd name="connsiteY57" fmla="*/ 585429 h 942119"/>
              <a:gd name="connsiteX58" fmla="*/ 722376 w 1496269"/>
              <a:gd name="connsiteY58" fmla="*/ 594573 h 942119"/>
              <a:gd name="connsiteX59" fmla="*/ 685800 w 1496269"/>
              <a:gd name="connsiteY59" fmla="*/ 612861 h 942119"/>
              <a:gd name="connsiteX60" fmla="*/ 630936 w 1496269"/>
              <a:gd name="connsiteY60" fmla="*/ 631149 h 942119"/>
              <a:gd name="connsiteX61" fmla="*/ 512064 w 1496269"/>
              <a:gd name="connsiteY61" fmla="*/ 658581 h 942119"/>
              <a:gd name="connsiteX62" fmla="*/ 448056 w 1496269"/>
              <a:gd name="connsiteY62" fmla="*/ 686013 h 942119"/>
              <a:gd name="connsiteX63" fmla="*/ 411480 w 1496269"/>
              <a:gd name="connsiteY63" fmla="*/ 704301 h 942119"/>
              <a:gd name="connsiteX64" fmla="*/ 347472 w 1496269"/>
              <a:gd name="connsiteY64" fmla="*/ 713445 h 942119"/>
              <a:gd name="connsiteX65" fmla="*/ 320040 w 1496269"/>
              <a:gd name="connsiteY65" fmla="*/ 731733 h 942119"/>
              <a:gd name="connsiteX66" fmla="*/ 237744 w 1496269"/>
              <a:gd name="connsiteY66" fmla="*/ 759165 h 942119"/>
              <a:gd name="connsiteX67" fmla="*/ 182880 w 1496269"/>
              <a:gd name="connsiteY67" fmla="*/ 777453 h 942119"/>
              <a:gd name="connsiteX68" fmla="*/ 155448 w 1496269"/>
              <a:gd name="connsiteY68" fmla="*/ 786597 h 942119"/>
              <a:gd name="connsiteX69" fmla="*/ 118872 w 1496269"/>
              <a:gd name="connsiteY69" fmla="*/ 795741 h 942119"/>
              <a:gd name="connsiteX70" fmla="*/ 91440 w 1496269"/>
              <a:gd name="connsiteY70" fmla="*/ 814029 h 942119"/>
              <a:gd name="connsiteX71" fmla="*/ 54864 w 1496269"/>
              <a:gd name="connsiteY71" fmla="*/ 823173 h 942119"/>
              <a:gd name="connsiteX72" fmla="*/ 0 w 1496269"/>
              <a:gd name="connsiteY72" fmla="*/ 832317 h 942119"/>
              <a:gd name="connsiteX73" fmla="*/ 54864 w 1496269"/>
              <a:gd name="connsiteY73" fmla="*/ 786597 h 9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96269" h="942119">
                <a:moveTo>
                  <a:pt x="54864" y="786597"/>
                </a:moveTo>
                <a:lnTo>
                  <a:pt x="54864" y="786597"/>
                </a:lnTo>
                <a:cubicBezTo>
                  <a:pt x="76200" y="756117"/>
                  <a:pt x="87915" y="715795"/>
                  <a:pt x="118872" y="695157"/>
                </a:cubicBezTo>
                <a:cubicBezTo>
                  <a:pt x="137160" y="682965"/>
                  <a:pt x="158194" y="674123"/>
                  <a:pt x="173736" y="658581"/>
                </a:cubicBezTo>
                <a:cubicBezTo>
                  <a:pt x="208939" y="623378"/>
                  <a:pt x="190408" y="638322"/>
                  <a:pt x="228600" y="612861"/>
                </a:cubicBezTo>
                <a:cubicBezTo>
                  <a:pt x="231648" y="603717"/>
                  <a:pt x="231723" y="592955"/>
                  <a:pt x="237744" y="585429"/>
                </a:cubicBezTo>
                <a:cubicBezTo>
                  <a:pt x="244609" y="576847"/>
                  <a:pt x="256733" y="574176"/>
                  <a:pt x="265176" y="567141"/>
                </a:cubicBezTo>
                <a:cubicBezTo>
                  <a:pt x="335582" y="508469"/>
                  <a:pt x="251932" y="566827"/>
                  <a:pt x="320040" y="521421"/>
                </a:cubicBezTo>
                <a:cubicBezTo>
                  <a:pt x="326136" y="512277"/>
                  <a:pt x="329746" y="500854"/>
                  <a:pt x="338328" y="493989"/>
                </a:cubicBezTo>
                <a:cubicBezTo>
                  <a:pt x="345854" y="487968"/>
                  <a:pt x="358944" y="491661"/>
                  <a:pt x="365760" y="484845"/>
                </a:cubicBezTo>
                <a:cubicBezTo>
                  <a:pt x="472440" y="378165"/>
                  <a:pt x="352044" y="463509"/>
                  <a:pt x="429768" y="411693"/>
                </a:cubicBezTo>
                <a:cubicBezTo>
                  <a:pt x="478536" y="338541"/>
                  <a:pt x="414528" y="426933"/>
                  <a:pt x="475488" y="365973"/>
                </a:cubicBezTo>
                <a:cubicBezTo>
                  <a:pt x="536448" y="305013"/>
                  <a:pt x="448056" y="369021"/>
                  <a:pt x="521208" y="320253"/>
                </a:cubicBezTo>
                <a:cubicBezTo>
                  <a:pt x="554736" y="269961"/>
                  <a:pt x="521208" y="312633"/>
                  <a:pt x="566928" y="274533"/>
                </a:cubicBezTo>
                <a:cubicBezTo>
                  <a:pt x="576862" y="266254"/>
                  <a:pt x="584152" y="255040"/>
                  <a:pt x="594360" y="247101"/>
                </a:cubicBezTo>
                <a:cubicBezTo>
                  <a:pt x="611710" y="233607"/>
                  <a:pt x="649224" y="210525"/>
                  <a:pt x="649224" y="210525"/>
                </a:cubicBezTo>
                <a:cubicBezTo>
                  <a:pt x="690124" y="149174"/>
                  <a:pt x="641943" y="209283"/>
                  <a:pt x="694944" y="173949"/>
                </a:cubicBezTo>
                <a:cubicBezTo>
                  <a:pt x="705704" y="166776"/>
                  <a:pt x="712442" y="154796"/>
                  <a:pt x="722376" y="146517"/>
                </a:cubicBezTo>
                <a:cubicBezTo>
                  <a:pt x="730819" y="139482"/>
                  <a:pt x="740664" y="134325"/>
                  <a:pt x="749808" y="128229"/>
                </a:cubicBezTo>
                <a:cubicBezTo>
                  <a:pt x="802219" y="49613"/>
                  <a:pt x="732432" y="142130"/>
                  <a:pt x="795528" y="91653"/>
                </a:cubicBezTo>
                <a:cubicBezTo>
                  <a:pt x="804110" y="84788"/>
                  <a:pt x="806045" y="71992"/>
                  <a:pt x="813816" y="64221"/>
                </a:cubicBezTo>
                <a:cubicBezTo>
                  <a:pt x="821587" y="56450"/>
                  <a:pt x="832104" y="52029"/>
                  <a:pt x="841248" y="45933"/>
                </a:cubicBezTo>
                <a:cubicBezTo>
                  <a:pt x="851916" y="29931"/>
                  <a:pt x="864108" y="4023"/>
                  <a:pt x="886968" y="213"/>
                </a:cubicBezTo>
                <a:cubicBezTo>
                  <a:pt x="896475" y="-1372"/>
                  <a:pt x="905256" y="6309"/>
                  <a:pt x="914400" y="9357"/>
                </a:cubicBezTo>
                <a:lnTo>
                  <a:pt x="1042416" y="201381"/>
                </a:lnTo>
                <a:lnTo>
                  <a:pt x="1078992" y="256245"/>
                </a:lnTo>
                <a:cubicBezTo>
                  <a:pt x="1085088" y="265389"/>
                  <a:pt x="1089509" y="275906"/>
                  <a:pt x="1097280" y="283677"/>
                </a:cubicBezTo>
                <a:cubicBezTo>
                  <a:pt x="1106424" y="292821"/>
                  <a:pt x="1116773" y="300901"/>
                  <a:pt x="1124712" y="311109"/>
                </a:cubicBezTo>
                <a:lnTo>
                  <a:pt x="1179576" y="393405"/>
                </a:lnTo>
                <a:cubicBezTo>
                  <a:pt x="1185672" y="402549"/>
                  <a:pt x="1194389" y="410411"/>
                  <a:pt x="1197864" y="420837"/>
                </a:cubicBezTo>
                <a:cubicBezTo>
                  <a:pt x="1200912" y="429981"/>
                  <a:pt x="1202697" y="439648"/>
                  <a:pt x="1207008" y="448269"/>
                </a:cubicBezTo>
                <a:cubicBezTo>
                  <a:pt x="1219739" y="473730"/>
                  <a:pt x="1232505" y="482910"/>
                  <a:pt x="1252728" y="503133"/>
                </a:cubicBezTo>
                <a:cubicBezTo>
                  <a:pt x="1274470" y="568360"/>
                  <a:pt x="1243641" y="489502"/>
                  <a:pt x="1289304" y="557997"/>
                </a:cubicBezTo>
                <a:cubicBezTo>
                  <a:pt x="1294651" y="566017"/>
                  <a:pt x="1293767" y="577003"/>
                  <a:pt x="1298448" y="585429"/>
                </a:cubicBezTo>
                <a:cubicBezTo>
                  <a:pt x="1309122" y="604642"/>
                  <a:pt x="1322832" y="622005"/>
                  <a:pt x="1335024" y="640293"/>
                </a:cubicBezTo>
                <a:cubicBezTo>
                  <a:pt x="1341120" y="649437"/>
                  <a:pt x="1349837" y="657299"/>
                  <a:pt x="1353312" y="667725"/>
                </a:cubicBezTo>
                <a:cubicBezTo>
                  <a:pt x="1376296" y="736676"/>
                  <a:pt x="1345292" y="651685"/>
                  <a:pt x="1380744" y="722589"/>
                </a:cubicBezTo>
                <a:cubicBezTo>
                  <a:pt x="1385055" y="731210"/>
                  <a:pt x="1385207" y="741595"/>
                  <a:pt x="1389888" y="750021"/>
                </a:cubicBezTo>
                <a:cubicBezTo>
                  <a:pt x="1400562" y="769234"/>
                  <a:pt x="1419513" y="784033"/>
                  <a:pt x="1426464" y="804885"/>
                </a:cubicBezTo>
                <a:lnTo>
                  <a:pt x="1444752" y="859749"/>
                </a:lnTo>
                <a:cubicBezTo>
                  <a:pt x="1447800" y="868893"/>
                  <a:pt x="1448549" y="879161"/>
                  <a:pt x="1453896" y="887181"/>
                </a:cubicBezTo>
                <a:cubicBezTo>
                  <a:pt x="1466088" y="905469"/>
                  <a:pt x="1512361" y="944035"/>
                  <a:pt x="1490472" y="942045"/>
                </a:cubicBezTo>
                <a:lnTo>
                  <a:pt x="1389888" y="932901"/>
                </a:lnTo>
                <a:cubicBezTo>
                  <a:pt x="1381279" y="930749"/>
                  <a:pt x="1336613" y="920576"/>
                  <a:pt x="1325880" y="914613"/>
                </a:cubicBezTo>
                <a:cubicBezTo>
                  <a:pt x="1306667" y="903939"/>
                  <a:pt x="1286558" y="893579"/>
                  <a:pt x="1271016" y="878037"/>
                </a:cubicBezTo>
                <a:cubicBezTo>
                  <a:pt x="1261872" y="868893"/>
                  <a:pt x="1254344" y="857778"/>
                  <a:pt x="1243584" y="850605"/>
                </a:cubicBezTo>
                <a:cubicBezTo>
                  <a:pt x="1235564" y="845258"/>
                  <a:pt x="1225296" y="844509"/>
                  <a:pt x="1216152" y="841461"/>
                </a:cubicBezTo>
                <a:cubicBezTo>
                  <a:pt x="1207008" y="832317"/>
                  <a:pt x="1198928" y="821968"/>
                  <a:pt x="1188720" y="814029"/>
                </a:cubicBezTo>
                <a:cubicBezTo>
                  <a:pt x="1171370" y="800535"/>
                  <a:pt x="1133856" y="777453"/>
                  <a:pt x="1133856" y="777453"/>
                </a:cubicBezTo>
                <a:cubicBezTo>
                  <a:pt x="1100328" y="727161"/>
                  <a:pt x="1133856" y="769833"/>
                  <a:pt x="1088136" y="731733"/>
                </a:cubicBezTo>
                <a:cubicBezTo>
                  <a:pt x="1017730" y="673061"/>
                  <a:pt x="1101380" y="731419"/>
                  <a:pt x="1033272" y="686013"/>
                </a:cubicBezTo>
                <a:cubicBezTo>
                  <a:pt x="980861" y="607397"/>
                  <a:pt x="1050648" y="699914"/>
                  <a:pt x="987552" y="649437"/>
                </a:cubicBezTo>
                <a:cubicBezTo>
                  <a:pt x="978970" y="642572"/>
                  <a:pt x="977035" y="629776"/>
                  <a:pt x="969264" y="622005"/>
                </a:cubicBezTo>
                <a:cubicBezTo>
                  <a:pt x="961493" y="614234"/>
                  <a:pt x="950976" y="609813"/>
                  <a:pt x="941832" y="603717"/>
                </a:cubicBezTo>
                <a:cubicBezTo>
                  <a:pt x="935736" y="594573"/>
                  <a:pt x="931315" y="584056"/>
                  <a:pt x="923544" y="576285"/>
                </a:cubicBezTo>
                <a:cubicBezTo>
                  <a:pt x="905818" y="558559"/>
                  <a:pt x="890991" y="556290"/>
                  <a:pt x="868680" y="548853"/>
                </a:cubicBezTo>
                <a:cubicBezTo>
                  <a:pt x="776489" y="579583"/>
                  <a:pt x="919489" y="532696"/>
                  <a:pt x="804672" y="567141"/>
                </a:cubicBezTo>
                <a:cubicBezTo>
                  <a:pt x="786208" y="572680"/>
                  <a:pt x="768096" y="579333"/>
                  <a:pt x="749808" y="585429"/>
                </a:cubicBezTo>
                <a:cubicBezTo>
                  <a:pt x="740664" y="588477"/>
                  <a:pt x="730997" y="590262"/>
                  <a:pt x="722376" y="594573"/>
                </a:cubicBezTo>
                <a:cubicBezTo>
                  <a:pt x="710184" y="600669"/>
                  <a:pt x="698456" y="607799"/>
                  <a:pt x="685800" y="612861"/>
                </a:cubicBezTo>
                <a:cubicBezTo>
                  <a:pt x="667902" y="620020"/>
                  <a:pt x="649638" y="626474"/>
                  <a:pt x="630936" y="631149"/>
                </a:cubicBezTo>
                <a:cubicBezTo>
                  <a:pt x="542706" y="653206"/>
                  <a:pt x="582430" y="644508"/>
                  <a:pt x="512064" y="658581"/>
                </a:cubicBezTo>
                <a:cubicBezTo>
                  <a:pt x="390757" y="719235"/>
                  <a:pt x="542238" y="645649"/>
                  <a:pt x="448056" y="686013"/>
                </a:cubicBezTo>
                <a:cubicBezTo>
                  <a:pt x="435527" y="691383"/>
                  <a:pt x="424631" y="700714"/>
                  <a:pt x="411480" y="704301"/>
                </a:cubicBezTo>
                <a:cubicBezTo>
                  <a:pt x="390687" y="709972"/>
                  <a:pt x="368808" y="710397"/>
                  <a:pt x="347472" y="713445"/>
                </a:cubicBezTo>
                <a:cubicBezTo>
                  <a:pt x="338328" y="719541"/>
                  <a:pt x="330083" y="727270"/>
                  <a:pt x="320040" y="731733"/>
                </a:cubicBezTo>
                <a:lnTo>
                  <a:pt x="237744" y="759165"/>
                </a:lnTo>
                <a:lnTo>
                  <a:pt x="182880" y="777453"/>
                </a:lnTo>
                <a:cubicBezTo>
                  <a:pt x="173736" y="780501"/>
                  <a:pt x="164799" y="784259"/>
                  <a:pt x="155448" y="786597"/>
                </a:cubicBezTo>
                <a:lnTo>
                  <a:pt x="118872" y="795741"/>
                </a:lnTo>
                <a:cubicBezTo>
                  <a:pt x="109728" y="801837"/>
                  <a:pt x="101541" y="809700"/>
                  <a:pt x="91440" y="814029"/>
                </a:cubicBezTo>
                <a:cubicBezTo>
                  <a:pt x="79889" y="818979"/>
                  <a:pt x="66948" y="819721"/>
                  <a:pt x="54864" y="823173"/>
                </a:cubicBezTo>
                <a:cubicBezTo>
                  <a:pt x="12739" y="835209"/>
                  <a:pt x="42780" y="832317"/>
                  <a:pt x="0" y="832317"/>
                </a:cubicBezTo>
                <a:lnTo>
                  <a:pt x="54864" y="78659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1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06EF-5E27-D24C-AAD7-B9205202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concave and convex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4750-C571-1243-8686-26A0B7B5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concave</a:t>
            </a:r>
            <a:r>
              <a:rPr lang="en-US" sz="2400" dirty="0"/>
              <a:t> </a:t>
            </a:r>
            <a:r>
              <a:rPr lang="en-US" sz="2400" i="1" dirty="0"/>
              <a:t>adjective</a:t>
            </a:r>
            <a:r>
              <a:rPr lang="en-US" sz="2400" dirty="0"/>
              <a:t> </a:t>
            </a:r>
          </a:p>
          <a:p>
            <a:pPr lvl="1"/>
            <a:r>
              <a:rPr lang="en-US" sz="2000" dirty="0"/>
              <a:t>having an outline or surface that curves inward like the interior of a circle or sphere: </a:t>
            </a:r>
            <a:r>
              <a:rPr lang="en-US" sz="2000" i="1" dirty="0"/>
              <a:t>concave lenses</a:t>
            </a:r>
            <a:r>
              <a:rPr lang="en-US" sz="2000" dirty="0"/>
              <a:t>.</a:t>
            </a:r>
          </a:p>
          <a:p>
            <a:pPr lvl="1"/>
            <a:r>
              <a:rPr lang="en-US" sz="2200" dirty="0"/>
              <a:t>curved inwards, hollow, hollowed out, scooped out, depressed, sunken; indented, recessed; </a:t>
            </a:r>
            <a:r>
              <a:rPr lang="en-US" sz="2200" i="1" dirty="0"/>
              <a:t>rare </a:t>
            </a:r>
            <a:r>
              <a:rPr lang="en-US" sz="2200" dirty="0"/>
              <a:t>incurved, incurvate. </a:t>
            </a:r>
          </a:p>
          <a:p>
            <a:r>
              <a:rPr lang="en-US" sz="3200" b="1" dirty="0"/>
              <a:t>convex</a:t>
            </a:r>
            <a:r>
              <a:rPr lang="en-US" sz="2400" dirty="0"/>
              <a:t> </a:t>
            </a:r>
            <a:r>
              <a:rPr lang="en-US" sz="2400" i="1" dirty="0"/>
              <a:t>adjective</a:t>
            </a:r>
            <a:r>
              <a:rPr lang="en-US" sz="2400" dirty="0"/>
              <a:t> </a:t>
            </a:r>
          </a:p>
          <a:p>
            <a:pPr lvl="1"/>
            <a:r>
              <a:rPr lang="en-US" sz="2200" dirty="0"/>
              <a:t>having an outline or surface curved like the exterior of a circle or sphere: </a:t>
            </a:r>
            <a:r>
              <a:rPr lang="en-US" sz="2200" i="1" dirty="0"/>
              <a:t>a convex lens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(of a polygon) having only interior angles measuring less than 180°.</a:t>
            </a:r>
          </a:p>
        </p:txBody>
      </p:sp>
    </p:spTree>
    <p:extLst>
      <p:ext uri="{BB962C8B-B14F-4D97-AF65-F5344CB8AC3E}">
        <p14:creationId xmlns:p14="http://schemas.microsoft.com/office/powerpoint/2010/main" val="1646181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BDEC-67CF-DE4F-A447-7533BE36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Pathfinding, now with </a:t>
            </a:r>
            <a:r>
              <a:rPr lang="en-US" dirty="0" err="1"/>
              <a:t>navmesh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8AF9-B498-5A49-9317-A30EA8A4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116" y="1704581"/>
            <a:ext cx="4801118" cy="3931920"/>
          </a:xfrm>
        </p:spPr>
        <p:txBody>
          <a:bodyPr>
            <a:normAutofit/>
          </a:bodyPr>
          <a:lstStyle/>
          <a:p>
            <a:r>
              <a:rPr lang="en-US" sz="2400" dirty="0"/>
              <a:t>First decide on a simple </a:t>
            </a:r>
            <a:r>
              <a:rPr lang="en-US" sz="2400" dirty="0" err="1"/>
              <a:t>navmesh</a:t>
            </a:r>
            <a:r>
              <a:rPr lang="en-US" sz="2400" dirty="0"/>
              <a:t> layout</a:t>
            </a:r>
          </a:p>
          <a:p>
            <a:pPr lvl="1"/>
            <a:r>
              <a:rPr lang="en-US" sz="2000" dirty="0"/>
              <a:t>Valve uses rectangles as this is quick</a:t>
            </a:r>
          </a:p>
          <a:p>
            <a:r>
              <a:rPr lang="en-US" sz="2400" dirty="0"/>
              <a:t>One recommended technique is to use triangles</a:t>
            </a:r>
          </a:p>
          <a:p>
            <a:r>
              <a:rPr lang="en-US" sz="2400" dirty="0"/>
              <a:t>One important rule: no concave shapes</a:t>
            </a:r>
          </a:p>
          <a:p>
            <a:pPr lvl="1"/>
            <a:r>
              <a:rPr lang="en-US" sz="2000" dirty="0"/>
              <a:t>Why is this?</a:t>
            </a:r>
          </a:p>
          <a:p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1DF8F58-CF6D-CF46-A579-BB4B6A471B9F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1C7258-931A-624B-ABD6-5B80AD87107A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936BB0-D8A8-1549-8BD7-9540EE875926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E60C871-B6F3-0240-BFE0-E6546FA9B173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D10175-D3B0-A14B-A291-CA18FBE574F0}"/>
              </a:ext>
            </a:extLst>
          </p:cNvPr>
          <p:cNvSpPr/>
          <p:nvPr/>
        </p:nvSpPr>
        <p:spPr>
          <a:xfrm rot="2488359">
            <a:off x="9369807" y="3168102"/>
            <a:ext cx="2525242" cy="18528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FDBD899-3B88-284B-8E0C-26DA2FB18FB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82CB9-926C-BC44-9BF6-91E2D7CAA13F}"/>
              </a:ext>
            </a:extLst>
          </p:cNvPr>
          <p:cNvSpPr/>
          <p:nvPr/>
        </p:nvSpPr>
        <p:spPr>
          <a:xfrm>
            <a:off x="4631785" y="4385286"/>
            <a:ext cx="1801368" cy="1536266"/>
          </a:xfrm>
          <a:custGeom>
            <a:avLst/>
            <a:gdLst>
              <a:gd name="connsiteX0" fmla="*/ 54864 w 1496269"/>
              <a:gd name="connsiteY0" fmla="*/ 786597 h 942119"/>
              <a:gd name="connsiteX1" fmla="*/ 54864 w 1496269"/>
              <a:gd name="connsiteY1" fmla="*/ 786597 h 942119"/>
              <a:gd name="connsiteX2" fmla="*/ 118872 w 1496269"/>
              <a:gd name="connsiteY2" fmla="*/ 695157 h 942119"/>
              <a:gd name="connsiteX3" fmla="*/ 173736 w 1496269"/>
              <a:gd name="connsiteY3" fmla="*/ 658581 h 942119"/>
              <a:gd name="connsiteX4" fmla="*/ 228600 w 1496269"/>
              <a:gd name="connsiteY4" fmla="*/ 612861 h 942119"/>
              <a:gd name="connsiteX5" fmla="*/ 237744 w 1496269"/>
              <a:gd name="connsiteY5" fmla="*/ 585429 h 942119"/>
              <a:gd name="connsiteX6" fmla="*/ 265176 w 1496269"/>
              <a:gd name="connsiteY6" fmla="*/ 567141 h 942119"/>
              <a:gd name="connsiteX7" fmla="*/ 320040 w 1496269"/>
              <a:gd name="connsiteY7" fmla="*/ 521421 h 942119"/>
              <a:gd name="connsiteX8" fmla="*/ 338328 w 1496269"/>
              <a:gd name="connsiteY8" fmla="*/ 493989 h 942119"/>
              <a:gd name="connsiteX9" fmla="*/ 365760 w 1496269"/>
              <a:gd name="connsiteY9" fmla="*/ 484845 h 942119"/>
              <a:gd name="connsiteX10" fmla="*/ 429768 w 1496269"/>
              <a:gd name="connsiteY10" fmla="*/ 411693 h 942119"/>
              <a:gd name="connsiteX11" fmla="*/ 475488 w 1496269"/>
              <a:gd name="connsiteY11" fmla="*/ 365973 h 942119"/>
              <a:gd name="connsiteX12" fmla="*/ 521208 w 1496269"/>
              <a:gd name="connsiteY12" fmla="*/ 320253 h 942119"/>
              <a:gd name="connsiteX13" fmla="*/ 566928 w 1496269"/>
              <a:gd name="connsiteY13" fmla="*/ 274533 h 942119"/>
              <a:gd name="connsiteX14" fmla="*/ 594360 w 1496269"/>
              <a:gd name="connsiteY14" fmla="*/ 247101 h 942119"/>
              <a:gd name="connsiteX15" fmla="*/ 649224 w 1496269"/>
              <a:gd name="connsiteY15" fmla="*/ 210525 h 942119"/>
              <a:gd name="connsiteX16" fmla="*/ 694944 w 1496269"/>
              <a:gd name="connsiteY16" fmla="*/ 173949 h 942119"/>
              <a:gd name="connsiteX17" fmla="*/ 722376 w 1496269"/>
              <a:gd name="connsiteY17" fmla="*/ 146517 h 942119"/>
              <a:gd name="connsiteX18" fmla="*/ 749808 w 1496269"/>
              <a:gd name="connsiteY18" fmla="*/ 128229 h 942119"/>
              <a:gd name="connsiteX19" fmla="*/ 795528 w 1496269"/>
              <a:gd name="connsiteY19" fmla="*/ 91653 h 942119"/>
              <a:gd name="connsiteX20" fmla="*/ 813816 w 1496269"/>
              <a:gd name="connsiteY20" fmla="*/ 64221 h 942119"/>
              <a:gd name="connsiteX21" fmla="*/ 841248 w 1496269"/>
              <a:gd name="connsiteY21" fmla="*/ 45933 h 942119"/>
              <a:gd name="connsiteX22" fmla="*/ 886968 w 1496269"/>
              <a:gd name="connsiteY22" fmla="*/ 213 h 942119"/>
              <a:gd name="connsiteX23" fmla="*/ 914400 w 1496269"/>
              <a:gd name="connsiteY23" fmla="*/ 9357 h 942119"/>
              <a:gd name="connsiteX24" fmla="*/ 1042416 w 1496269"/>
              <a:gd name="connsiteY24" fmla="*/ 201381 h 942119"/>
              <a:gd name="connsiteX25" fmla="*/ 1078992 w 1496269"/>
              <a:gd name="connsiteY25" fmla="*/ 256245 h 942119"/>
              <a:gd name="connsiteX26" fmla="*/ 1097280 w 1496269"/>
              <a:gd name="connsiteY26" fmla="*/ 283677 h 942119"/>
              <a:gd name="connsiteX27" fmla="*/ 1124712 w 1496269"/>
              <a:gd name="connsiteY27" fmla="*/ 311109 h 942119"/>
              <a:gd name="connsiteX28" fmla="*/ 1179576 w 1496269"/>
              <a:gd name="connsiteY28" fmla="*/ 393405 h 942119"/>
              <a:gd name="connsiteX29" fmla="*/ 1197864 w 1496269"/>
              <a:gd name="connsiteY29" fmla="*/ 420837 h 942119"/>
              <a:gd name="connsiteX30" fmla="*/ 1207008 w 1496269"/>
              <a:gd name="connsiteY30" fmla="*/ 448269 h 942119"/>
              <a:gd name="connsiteX31" fmla="*/ 1252728 w 1496269"/>
              <a:gd name="connsiteY31" fmla="*/ 503133 h 942119"/>
              <a:gd name="connsiteX32" fmla="*/ 1289304 w 1496269"/>
              <a:gd name="connsiteY32" fmla="*/ 557997 h 942119"/>
              <a:gd name="connsiteX33" fmla="*/ 1298448 w 1496269"/>
              <a:gd name="connsiteY33" fmla="*/ 585429 h 942119"/>
              <a:gd name="connsiteX34" fmla="*/ 1335024 w 1496269"/>
              <a:gd name="connsiteY34" fmla="*/ 640293 h 942119"/>
              <a:gd name="connsiteX35" fmla="*/ 1353312 w 1496269"/>
              <a:gd name="connsiteY35" fmla="*/ 667725 h 942119"/>
              <a:gd name="connsiteX36" fmla="*/ 1380744 w 1496269"/>
              <a:gd name="connsiteY36" fmla="*/ 722589 h 942119"/>
              <a:gd name="connsiteX37" fmla="*/ 1389888 w 1496269"/>
              <a:gd name="connsiteY37" fmla="*/ 750021 h 942119"/>
              <a:gd name="connsiteX38" fmla="*/ 1426464 w 1496269"/>
              <a:gd name="connsiteY38" fmla="*/ 804885 h 942119"/>
              <a:gd name="connsiteX39" fmla="*/ 1444752 w 1496269"/>
              <a:gd name="connsiteY39" fmla="*/ 859749 h 942119"/>
              <a:gd name="connsiteX40" fmla="*/ 1453896 w 1496269"/>
              <a:gd name="connsiteY40" fmla="*/ 887181 h 942119"/>
              <a:gd name="connsiteX41" fmla="*/ 1490472 w 1496269"/>
              <a:gd name="connsiteY41" fmla="*/ 942045 h 942119"/>
              <a:gd name="connsiteX42" fmla="*/ 1389888 w 1496269"/>
              <a:gd name="connsiteY42" fmla="*/ 932901 h 942119"/>
              <a:gd name="connsiteX43" fmla="*/ 1325880 w 1496269"/>
              <a:gd name="connsiteY43" fmla="*/ 914613 h 942119"/>
              <a:gd name="connsiteX44" fmla="*/ 1271016 w 1496269"/>
              <a:gd name="connsiteY44" fmla="*/ 878037 h 942119"/>
              <a:gd name="connsiteX45" fmla="*/ 1243584 w 1496269"/>
              <a:gd name="connsiteY45" fmla="*/ 850605 h 942119"/>
              <a:gd name="connsiteX46" fmla="*/ 1216152 w 1496269"/>
              <a:gd name="connsiteY46" fmla="*/ 841461 h 942119"/>
              <a:gd name="connsiteX47" fmla="*/ 1188720 w 1496269"/>
              <a:gd name="connsiteY47" fmla="*/ 814029 h 942119"/>
              <a:gd name="connsiteX48" fmla="*/ 1133856 w 1496269"/>
              <a:gd name="connsiteY48" fmla="*/ 777453 h 942119"/>
              <a:gd name="connsiteX49" fmla="*/ 1088136 w 1496269"/>
              <a:gd name="connsiteY49" fmla="*/ 731733 h 942119"/>
              <a:gd name="connsiteX50" fmla="*/ 1033272 w 1496269"/>
              <a:gd name="connsiteY50" fmla="*/ 686013 h 942119"/>
              <a:gd name="connsiteX51" fmla="*/ 987552 w 1496269"/>
              <a:gd name="connsiteY51" fmla="*/ 649437 h 942119"/>
              <a:gd name="connsiteX52" fmla="*/ 969264 w 1496269"/>
              <a:gd name="connsiteY52" fmla="*/ 622005 h 942119"/>
              <a:gd name="connsiteX53" fmla="*/ 941832 w 1496269"/>
              <a:gd name="connsiteY53" fmla="*/ 603717 h 942119"/>
              <a:gd name="connsiteX54" fmla="*/ 923544 w 1496269"/>
              <a:gd name="connsiteY54" fmla="*/ 576285 h 942119"/>
              <a:gd name="connsiteX55" fmla="*/ 868680 w 1496269"/>
              <a:gd name="connsiteY55" fmla="*/ 548853 h 942119"/>
              <a:gd name="connsiteX56" fmla="*/ 804672 w 1496269"/>
              <a:gd name="connsiteY56" fmla="*/ 567141 h 942119"/>
              <a:gd name="connsiteX57" fmla="*/ 749808 w 1496269"/>
              <a:gd name="connsiteY57" fmla="*/ 585429 h 942119"/>
              <a:gd name="connsiteX58" fmla="*/ 722376 w 1496269"/>
              <a:gd name="connsiteY58" fmla="*/ 594573 h 942119"/>
              <a:gd name="connsiteX59" fmla="*/ 685800 w 1496269"/>
              <a:gd name="connsiteY59" fmla="*/ 612861 h 942119"/>
              <a:gd name="connsiteX60" fmla="*/ 630936 w 1496269"/>
              <a:gd name="connsiteY60" fmla="*/ 631149 h 942119"/>
              <a:gd name="connsiteX61" fmla="*/ 512064 w 1496269"/>
              <a:gd name="connsiteY61" fmla="*/ 658581 h 942119"/>
              <a:gd name="connsiteX62" fmla="*/ 448056 w 1496269"/>
              <a:gd name="connsiteY62" fmla="*/ 686013 h 942119"/>
              <a:gd name="connsiteX63" fmla="*/ 411480 w 1496269"/>
              <a:gd name="connsiteY63" fmla="*/ 704301 h 942119"/>
              <a:gd name="connsiteX64" fmla="*/ 347472 w 1496269"/>
              <a:gd name="connsiteY64" fmla="*/ 713445 h 942119"/>
              <a:gd name="connsiteX65" fmla="*/ 320040 w 1496269"/>
              <a:gd name="connsiteY65" fmla="*/ 731733 h 942119"/>
              <a:gd name="connsiteX66" fmla="*/ 237744 w 1496269"/>
              <a:gd name="connsiteY66" fmla="*/ 759165 h 942119"/>
              <a:gd name="connsiteX67" fmla="*/ 182880 w 1496269"/>
              <a:gd name="connsiteY67" fmla="*/ 777453 h 942119"/>
              <a:gd name="connsiteX68" fmla="*/ 155448 w 1496269"/>
              <a:gd name="connsiteY68" fmla="*/ 786597 h 942119"/>
              <a:gd name="connsiteX69" fmla="*/ 118872 w 1496269"/>
              <a:gd name="connsiteY69" fmla="*/ 795741 h 942119"/>
              <a:gd name="connsiteX70" fmla="*/ 91440 w 1496269"/>
              <a:gd name="connsiteY70" fmla="*/ 814029 h 942119"/>
              <a:gd name="connsiteX71" fmla="*/ 54864 w 1496269"/>
              <a:gd name="connsiteY71" fmla="*/ 823173 h 942119"/>
              <a:gd name="connsiteX72" fmla="*/ 0 w 1496269"/>
              <a:gd name="connsiteY72" fmla="*/ 832317 h 942119"/>
              <a:gd name="connsiteX73" fmla="*/ 54864 w 1496269"/>
              <a:gd name="connsiteY73" fmla="*/ 786597 h 9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96269" h="942119">
                <a:moveTo>
                  <a:pt x="54864" y="786597"/>
                </a:moveTo>
                <a:lnTo>
                  <a:pt x="54864" y="786597"/>
                </a:lnTo>
                <a:cubicBezTo>
                  <a:pt x="76200" y="756117"/>
                  <a:pt x="87915" y="715795"/>
                  <a:pt x="118872" y="695157"/>
                </a:cubicBezTo>
                <a:cubicBezTo>
                  <a:pt x="137160" y="682965"/>
                  <a:pt x="158194" y="674123"/>
                  <a:pt x="173736" y="658581"/>
                </a:cubicBezTo>
                <a:cubicBezTo>
                  <a:pt x="208939" y="623378"/>
                  <a:pt x="190408" y="638322"/>
                  <a:pt x="228600" y="612861"/>
                </a:cubicBezTo>
                <a:cubicBezTo>
                  <a:pt x="231648" y="603717"/>
                  <a:pt x="231723" y="592955"/>
                  <a:pt x="237744" y="585429"/>
                </a:cubicBezTo>
                <a:cubicBezTo>
                  <a:pt x="244609" y="576847"/>
                  <a:pt x="256733" y="574176"/>
                  <a:pt x="265176" y="567141"/>
                </a:cubicBezTo>
                <a:cubicBezTo>
                  <a:pt x="335582" y="508469"/>
                  <a:pt x="251932" y="566827"/>
                  <a:pt x="320040" y="521421"/>
                </a:cubicBezTo>
                <a:cubicBezTo>
                  <a:pt x="326136" y="512277"/>
                  <a:pt x="329746" y="500854"/>
                  <a:pt x="338328" y="493989"/>
                </a:cubicBezTo>
                <a:cubicBezTo>
                  <a:pt x="345854" y="487968"/>
                  <a:pt x="358944" y="491661"/>
                  <a:pt x="365760" y="484845"/>
                </a:cubicBezTo>
                <a:cubicBezTo>
                  <a:pt x="472440" y="378165"/>
                  <a:pt x="352044" y="463509"/>
                  <a:pt x="429768" y="411693"/>
                </a:cubicBezTo>
                <a:cubicBezTo>
                  <a:pt x="478536" y="338541"/>
                  <a:pt x="414528" y="426933"/>
                  <a:pt x="475488" y="365973"/>
                </a:cubicBezTo>
                <a:cubicBezTo>
                  <a:pt x="536448" y="305013"/>
                  <a:pt x="448056" y="369021"/>
                  <a:pt x="521208" y="320253"/>
                </a:cubicBezTo>
                <a:cubicBezTo>
                  <a:pt x="554736" y="269961"/>
                  <a:pt x="521208" y="312633"/>
                  <a:pt x="566928" y="274533"/>
                </a:cubicBezTo>
                <a:cubicBezTo>
                  <a:pt x="576862" y="266254"/>
                  <a:pt x="584152" y="255040"/>
                  <a:pt x="594360" y="247101"/>
                </a:cubicBezTo>
                <a:cubicBezTo>
                  <a:pt x="611710" y="233607"/>
                  <a:pt x="649224" y="210525"/>
                  <a:pt x="649224" y="210525"/>
                </a:cubicBezTo>
                <a:cubicBezTo>
                  <a:pt x="690124" y="149174"/>
                  <a:pt x="641943" y="209283"/>
                  <a:pt x="694944" y="173949"/>
                </a:cubicBezTo>
                <a:cubicBezTo>
                  <a:pt x="705704" y="166776"/>
                  <a:pt x="712442" y="154796"/>
                  <a:pt x="722376" y="146517"/>
                </a:cubicBezTo>
                <a:cubicBezTo>
                  <a:pt x="730819" y="139482"/>
                  <a:pt x="740664" y="134325"/>
                  <a:pt x="749808" y="128229"/>
                </a:cubicBezTo>
                <a:cubicBezTo>
                  <a:pt x="802219" y="49613"/>
                  <a:pt x="732432" y="142130"/>
                  <a:pt x="795528" y="91653"/>
                </a:cubicBezTo>
                <a:cubicBezTo>
                  <a:pt x="804110" y="84788"/>
                  <a:pt x="806045" y="71992"/>
                  <a:pt x="813816" y="64221"/>
                </a:cubicBezTo>
                <a:cubicBezTo>
                  <a:pt x="821587" y="56450"/>
                  <a:pt x="832104" y="52029"/>
                  <a:pt x="841248" y="45933"/>
                </a:cubicBezTo>
                <a:cubicBezTo>
                  <a:pt x="851916" y="29931"/>
                  <a:pt x="864108" y="4023"/>
                  <a:pt x="886968" y="213"/>
                </a:cubicBezTo>
                <a:cubicBezTo>
                  <a:pt x="896475" y="-1372"/>
                  <a:pt x="905256" y="6309"/>
                  <a:pt x="914400" y="9357"/>
                </a:cubicBezTo>
                <a:lnTo>
                  <a:pt x="1042416" y="201381"/>
                </a:lnTo>
                <a:lnTo>
                  <a:pt x="1078992" y="256245"/>
                </a:lnTo>
                <a:cubicBezTo>
                  <a:pt x="1085088" y="265389"/>
                  <a:pt x="1089509" y="275906"/>
                  <a:pt x="1097280" y="283677"/>
                </a:cubicBezTo>
                <a:cubicBezTo>
                  <a:pt x="1106424" y="292821"/>
                  <a:pt x="1116773" y="300901"/>
                  <a:pt x="1124712" y="311109"/>
                </a:cubicBezTo>
                <a:lnTo>
                  <a:pt x="1179576" y="393405"/>
                </a:lnTo>
                <a:cubicBezTo>
                  <a:pt x="1185672" y="402549"/>
                  <a:pt x="1194389" y="410411"/>
                  <a:pt x="1197864" y="420837"/>
                </a:cubicBezTo>
                <a:cubicBezTo>
                  <a:pt x="1200912" y="429981"/>
                  <a:pt x="1202697" y="439648"/>
                  <a:pt x="1207008" y="448269"/>
                </a:cubicBezTo>
                <a:cubicBezTo>
                  <a:pt x="1219739" y="473730"/>
                  <a:pt x="1232505" y="482910"/>
                  <a:pt x="1252728" y="503133"/>
                </a:cubicBezTo>
                <a:cubicBezTo>
                  <a:pt x="1274470" y="568360"/>
                  <a:pt x="1243641" y="489502"/>
                  <a:pt x="1289304" y="557997"/>
                </a:cubicBezTo>
                <a:cubicBezTo>
                  <a:pt x="1294651" y="566017"/>
                  <a:pt x="1293767" y="577003"/>
                  <a:pt x="1298448" y="585429"/>
                </a:cubicBezTo>
                <a:cubicBezTo>
                  <a:pt x="1309122" y="604642"/>
                  <a:pt x="1322832" y="622005"/>
                  <a:pt x="1335024" y="640293"/>
                </a:cubicBezTo>
                <a:cubicBezTo>
                  <a:pt x="1341120" y="649437"/>
                  <a:pt x="1349837" y="657299"/>
                  <a:pt x="1353312" y="667725"/>
                </a:cubicBezTo>
                <a:cubicBezTo>
                  <a:pt x="1376296" y="736676"/>
                  <a:pt x="1345292" y="651685"/>
                  <a:pt x="1380744" y="722589"/>
                </a:cubicBezTo>
                <a:cubicBezTo>
                  <a:pt x="1385055" y="731210"/>
                  <a:pt x="1385207" y="741595"/>
                  <a:pt x="1389888" y="750021"/>
                </a:cubicBezTo>
                <a:cubicBezTo>
                  <a:pt x="1400562" y="769234"/>
                  <a:pt x="1419513" y="784033"/>
                  <a:pt x="1426464" y="804885"/>
                </a:cubicBezTo>
                <a:lnTo>
                  <a:pt x="1444752" y="859749"/>
                </a:lnTo>
                <a:cubicBezTo>
                  <a:pt x="1447800" y="868893"/>
                  <a:pt x="1448549" y="879161"/>
                  <a:pt x="1453896" y="887181"/>
                </a:cubicBezTo>
                <a:cubicBezTo>
                  <a:pt x="1466088" y="905469"/>
                  <a:pt x="1512361" y="944035"/>
                  <a:pt x="1490472" y="942045"/>
                </a:cubicBezTo>
                <a:lnTo>
                  <a:pt x="1389888" y="932901"/>
                </a:lnTo>
                <a:cubicBezTo>
                  <a:pt x="1381279" y="930749"/>
                  <a:pt x="1336613" y="920576"/>
                  <a:pt x="1325880" y="914613"/>
                </a:cubicBezTo>
                <a:cubicBezTo>
                  <a:pt x="1306667" y="903939"/>
                  <a:pt x="1286558" y="893579"/>
                  <a:pt x="1271016" y="878037"/>
                </a:cubicBezTo>
                <a:cubicBezTo>
                  <a:pt x="1261872" y="868893"/>
                  <a:pt x="1254344" y="857778"/>
                  <a:pt x="1243584" y="850605"/>
                </a:cubicBezTo>
                <a:cubicBezTo>
                  <a:pt x="1235564" y="845258"/>
                  <a:pt x="1225296" y="844509"/>
                  <a:pt x="1216152" y="841461"/>
                </a:cubicBezTo>
                <a:cubicBezTo>
                  <a:pt x="1207008" y="832317"/>
                  <a:pt x="1198928" y="821968"/>
                  <a:pt x="1188720" y="814029"/>
                </a:cubicBezTo>
                <a:cubicBezTo>
                  <a:pt x="1171370" y="800535"/>
                  <a:pt x="1133856" y="777453"/>
                  <a:pt x="1133856" y="777453"/>
                </a:cubicBezTo>
                <a:cubicBezTo>
                  <a:pt x="1100328" y="727161"/>
                  <a:pt x="1133856" y="769833"/>
                  <a:pt x="1088136" y="731733"/>
                </a:cubicBezTo>
                <a:cubicBezTo>
                  <a:pt x="1017730" y="673061"/>
                  <a:pt x="1101380" y="731419"/>
                  <a:pt x="1033272" y="686013"/>
                </a:cubicBezTo>
                <a:cubicBezTo>
                  <a:pt x="980861" y="607397"/>
                  <a:pt x="1050648" y="699914"/>
                  <a:pt x="987552" y="649437"/>
                </a:cubicBezTo>
                <a:cubicBezTo>
                  <a:pt x="978970" y="642572"/>
                  <a:pt x="977035" y="629776"/>
                  <a:pt x="969264" y="622005"/>
                </a:cubicBezTo>
                <a:cubicBezTo>
                  <a:pt x="961493" y="614234"/>
                  <a:pt x="950976" y="609813"/>
                  <a:pt x="941832" y="603717"/>
                </a:cubicBezTo>
                <a:cubicBezTo>
                  <a:pt x="935736" y="594573"/>
                  <a:pt x="931315" y="584056"/>
                  <a:pt x="923544" y="576285"/>
                </a:cubicBezTo>
                <a:cubicBezTo>
                  <a:pt x="905818" y="558559"/>
                  <a:pt x="890991" y="556290"/>
                  <a:pt x="868680" y="548853"/>
                </a:cubicBezTo>
                <a:cubicBezTo>
                  <a:pt x="776489" y="579583"/>
                  <a:pt x="919489" y="532696"/>
                  <a:pt x="804672" y="567141"/>
                </a:cubicBezTo>
                <a:cubicBezTo>
                  <a:pt x="786208" y="572680"/>
                  <a:pt x="768096" y="579333"/>
                  <a:pt x="749808" y="585429"/>
                </a:cubicBezTo>
                <a:cubicBezTo>
                  <a:pt x="740664" y="588477"/>
                  <a:pt x="730997" y="590262"/>
                  <a:pt x="722376" y="594573"/>
                </a:cubicBezTo>
                <a:cubicBezTo>
                  <a:pt x="710184" y="600669"/>
                  <a:pt x="698456" y="607799"/>
                  <a:pt x="685800" y="612861"/>
                </a:cubicBezTo>
                <a:cubicBezTo>
                  <a:pt x="667902" y="620020"/>
                  <a:pt x="649638" y="626474"/>
                  <a:pt x="630936" y="631149"/>
                </a:cubicBezTo>
                <a:cubicBezTo>
                  <a:pt x="542706" y="653206"/>
                  <a:pt x="582430" y="644508"/>
                  <a:pt x="512064" y="658581"/>
                </a:cubicBezTo>
                <a:cubicBezTo>
                  <a:pt x="390757" y="719235"/>
                  <a:pt x="542238" y="645649"/>
                  <a:pt x="448056" y="686013"/>
                </a:cubicBezTo>
                <a:cubicBezTo>
                  <a:pt x="435527" y="691383"/>
                  <a:pt x="424631" y="700714"/>
                  <a:pt x="411480" y="704301"/>
                </a:cubicBezTo>
                <a:cubicBezTo>
                  <a:pt x="390687" y="709972"/>
                  <a:pt x="368808" y="710397"/>
                  <a:pt x="347472" y="713445"/>
                </a:cubicBezTo>
                <a:cubicBezTo>
                  <a:pt x="338328" y="719541"/>
                  <a:pt x="330083" y="727270"/>
                  <a:pt x="320040" y="731733"/>
                </a:cubicBezTo>
                <a:lnTo>
                  <a:pt x="237744" y="759165"/>
                </a:lnTo>
                <a:lnTo>
                  <a:pt x="182880" y="777453"/>
                </a:lnTo>
                <a:cubicBezTo>
                  <a:pt x="173736" y="780501"/>
                  <a:pt x="164799" y="784259"/>
                  <a:pt x="155448" y="786597"/>
                </a:cubicBezTo>
                <a:lnTo>
                  <a:pt x="118872" y="795741"/>
                </a:lnTo>
                <a:cubicBezTo>
                  <a:pt x="109728" y="801837"/>
                  <a:pt x="101541" y="809700"/>
                  <a:pt x="91440" y="814029"/>
                </a:cubicBezTo>
                <a:cubicBezTo>
                  <a:pt x="79889" y="818979"/>
                  <a:pt x="66948" y="819721"/>
                  <a:pt x="54864" y="823173"/>
                </a:cubicBezTo>
                <a:cubicBezTo>
                  <a:pt x="12739" y="835209"/>
                  <a:pt x="42780" y="832317"/>
                  <a:pt x="0" y="832317"/>
                </a:cubicBezTo>
                <a:lnTo>
                  <a:pt x="54864" y="78659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go from point </a:t>
            </a:r>
            <a:r>
              <a:rPr lang="en-US" sz="2400" dirty="0">
                <a:solidFill>
                  <a:srgbClr val="01FEFE"/>
                </a:solidFill>
              </a:rPr>
              <a:t>A </a:t>
            </a:r>
            <a:r>
              <a:rPr lang="en-US" sz="2400" dirty="0"/>
              <a:t>to point </a:t>
            </a:r>
            <a:r>
              <a:rPr lang="en-US" sz="2400" dirty="0">
                <a:solidFill>
                  <a:srgbClr val="00FA00"/>
                </a:solidFill>
              </a:rPr>
              <a:t>B</a:t>
            </a:r>
          </a:p>
          <a:p>
            <a:endParaRPr lang="en-US" sz="2400" dirty="0"/>
          </a:p>
          <a:p>
            <a:r>
              <a:rPr lang="en-US" sz="2400" dirty="0"/>
              <a:t>We want to do this on a map.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AF4E5-79FD-EB4C-8897-93D192BA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3E95A1-8FB1-AE42-AFE2-066A6642F238}"/>
              </a:ext>
            </a:extLst>
          </p:cNvPr>
          <p:cNvSpPr/>
          <p:nvPr/>
        </p:nvSpPr>
        <p:spPr>
          <a:xfrm>
            <a:off x="10220772" y="802564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1FEF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73E06C-3986-B34A-B313-738FFC8F4B0A}"/>
              </a:ext>
            </a:extLst>
          </p:cNvPr>
          <p:cNvSpPr/>
          <p:nvPr/>
        </p:nvSpPr>
        <p:spPr>
          <a:xfrm>
            <a:off x="5068335" y="5501326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F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4397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BDEC-67CF-DE4F-A447-7533BE36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Pathfinding, now with </a:t>
            </a:r>
            <a:r>
              <a:rPr lang="en-US" dirty="0" err="1"/>
              <a:t>navmesh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88AF9-B498-5A49-9317-A30EA8A4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51" y="3676244"/>
            <a:ext cx="5167517" cy="2851016"/>
          </a:xfrm>
        </p:spPr>
        <p:txBody>
          <a:bodyPr>
            <a:normAutofit/>
          </a:bodyPr>
          <a:lstStyle/>
          <a:p>
            <a:r>
              <a:rPr lang="en-US" sz="2400" dirty="0"/>
              <a:t>First decide on a simple </a:t>
            </a:r>
            <a:r>
              <a:rPr lang="en-US" sz="2400" dirty="0" err="1"/>
              <a:t>navmesh</a:t>
            </a:r>
            <a:r>
              <a:rPr lang="en-US" sz="2400" dirty="0"/>
              <a:t> layout</a:t>
            </a:r>
          </a:p>
          <a:p>
            <a:pPr lvl="1"/>
            <a:r>
              <a:rPr lang="en-US" sz="2000" dirty="0"/>
              <a:t>Valve uses rectangles as this is quick</a:t>
            </a:r>
          </a:p>
          <a:p>
            <a:r>
              <a:rPr lang="en-US" sz="2400" dirty="0"/>
              <a:t>One recommended technique is to use triangles</a:t>
            </a:r>
          </a:p>
          <a:p>
            <a:r>
              <a:rPr lang="en-US" sz="2400" dirty="0"/>
              <a:t>One important rule: no concave shapes</a:t>
            </a:r>
          </a:p>
          <a:p>
            <a:pPr lvl="1"/>
            <a:r>
              <a:rPr lang="en-US" sz="2000" dirty="0"/>
              <a:t>Anyone know why?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A1DF8F58-CF6D-CF46-A579-BB4B6A471B9F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51C7258-931A-624B-ABD6-5B80AD87107A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936BB0-D8A8-1549-8BD7-9540EE875926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CE60C871-B6F3-0240-BFE0-E6546FA9B173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D10175-D3B0-A14B-A291-CA18FBE574F0}"/>
              </a:ext>
            </a:extLst>
          </p:cNvPr>
          <p:cNvSpPr/>
          <p:nvPr/>
        </p:nvSpPr>
        <p:spPr>
          <a:xfrm rot="2488359">
            <a:off x="9369807" y="3168102"/>
            <a:ext cx="2525242" cy="185281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FDBD899-3B88-284B-8E0C-26DA2FB18FB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82CB9-926C-BC44-9BF6-91E2D7CAA13F}"/>
              </a:ext>
            </a:extLst>
          </p:cNvPr>
          <p:cNvSpPr/>
          <p:nvPr/>
        </p:nvSpPr>
        <p:spPr>
          <a:xfrm rot="21102787">
            <a:off x="974139" y="1777251"/>
            <a:ext cx="1801368" cy="1536266"/>
          </a:xfrm>
          <a:custGeom>
            <a:avLst/>
            <a:gdLst>
              <a:gd name="connsiteX0" fmla="*/ 54864 w 1496269"/>
              <a:gd name="connsiteY0" fmla="*/ 786597 h 942119"/>
              <a:gd name="connsiteX1" fmla="*/ 54864 w 1496269"/>
              <a:gd name="connsiteY1" fmla="*/ 786597 h 942119"/>
              <a:gd name="connsiteX2" fmla="*/ 118872 w 1496269"/>
              <a:gd name="connsiteY2" fmla="*/ 695157 h 942119"/>
              <a:gd name="connsiteX3" fmla="*/ 173736 w 1496269"/>
              <a:gd name="connsiteY3" fmla="*/ 658581 h 942119"/>
              <a:gd name="connsiteX4" fmla="*/ 228600 w 1496269"/>
              <a:gd name="connsiteY4" fmla="*/ 612861 h 942119"/>
              <a:gd name="connsiteX5" fmla="*/ 237744 w 1496269"/>
              <a:gd name="connsiteY5" fmla="*/ 585429 h 942119"/>
              <a:gd name="connsiteX6" fmla="*/ 265176 w 1496269"/>
              <a:gd name="connsiteY6" fmla="*/ 567141 h 942119"/>
              <a:gd name="connsiteX7" fmla="*/ 320040 w 1496269"/>
              <a:gd name="connsiteY7" fmla="*/ 521421 h 942119"/>
              <a:gd name="connsiteX8" fmla="*/ 338328 w 1496269"/>
              <a:gd name="connsiteY8" fmla="*/ 493989 h 942119"/>
              <a:gd name="connsiteX9" fmla="*/ 365760 w 1496269"/>
              <a:gd name="connsiteY9" fmla="*/ 484845 h 942119"/>
              <a:gd name="connsiteX10" fmla="*/ 429768 w 1496269"/>
              <a:gd name="connsiteY10" fmla="*/ 411693 h 942119"/>
              <a:gd name="connsiteX11" fmla="*/ 475488 w 1496269"/>
              <a:gd name="connsiteY11" fmla="*/ 365973 h 942119"/>
              <a:gd name="connsiteX12" fmla="*/ 521208 w 1496269"/>
              <a:gd name="connsiteY12" fmla="*/ 320253 h 942119"/>
              <a:gd name="connsiteX13" fmla="*/ 566928 w 1496269"/>
              <a:gd name="connsiteY13" fmla="*/ 274533 h 942119"/>
              <a:gd name="connsiteX14" fmla="*/ 594360 w 1496269"/>
              <a:gd name="connsiteY14" fmla="*/ 247101 h 942119"/>
              <a:gd name="connsiteX15" fmla="*/ 649224 w 1496269"/>
              <a:gd name="connsiteY15" fmla="*/ 210525 h 942119"/>
              <a:gd name="connsiteX16" fmla="*/ 694944 w 1496269"/>
              <a:gd name="connsiteY16" fmla="*/ 173949 h 942119"/>
              <a:gd name="connsiteX17" fmla="*/ 722376 w 1496269"/>
              <a:gd name="connsiteY17" fmla="*/ 146517 h 942119"/>
              <a:gd name="connsiteX18" fmla="*/ 749808 w 1496269"/>
              <a:gd name="connsiteY18" fmla="*/ 128229 h 942119"/>
              <a:gd name="connsiteX19" fmla="*/ 795528 w 1496269"/>
              <a:gd name="connsiteY19" fmla="*/ 91653 h 942119"/>
              <a:gd name="connsiteX20" fmla="*/ 813816 w 1496269"/>
              <a:gd name="connsiteY20" fmla="*/ 64221 h 942119"/>
              <a:gd name="connsiteX21" fmla="*/ 841248 w 1496269"/>
              <a:gd name="connsiteY21" fmla="*/ 45933 h 942119"/>
              <a:gd name="connsiteX22" fmla="*/ 886968 w 1496269"/>
              <a:gd name="connsiteY22" fmla="*/ 213 h 942119"/>
              <a:gd name="connsiteX23" fmla="*/ 914400 w 1496269"/>
              <a:gd name="connsiteY23" fmla="*/ 9357 h 942119"/>
              <a:gd name="connsiteX24" fmla="*/ 1042416 w 1496269"/>
              <a:gd name="connsiteY24" fmla="*/ 201381 h 942119"/>
              <a:gd name="connsiteX25" fmla="*/ 1078992 w 1496269"/>
              <a:gd name="connsiteY25" fmla="*/ 256245 h 942119"/>
              <a:gd name="connsiteX26" fmla="*/ 1097280 w 1496269"/>
              <a:gd name="connsiteY26" fmla="*/ 283677 h 942119"/>
              <a:gd name="connsiteX27" fmla="*/ 1124712 w 1496269"/>
              <a:gd name="connsiteY27" fmla="*/ 311109 h 942119"/>
              <a:gd name="connsiteX28" fmla="*/ 1179576 w 1496269"/>
              <a:gd name="connsiteY28" fmla="*/ 393405 h 942119"/>
              <a:gd name="connsiteX29" fmla="*/ 1197864 w 1496269"/>
              <a:gd name="connsiteY29" fmla="*/ 420837 h 942119"/>
              <a:gd name="connsiteX30" fmla="*/ 1207008 w 1496269"/>
              <a:gd name="connsiteY30" fmla="*/ 448269 h 942119"/>
              <a:gd name="connsiteX31" fmla="*/ 1252728 w 1496269"/>
              <a:gd name="connsiteY31" fmla="*/ 503133 h 942119"/>
              <a:gd name="connsiteX32" fmla="*/ 1289304 w 1496269"/>
              <a:gd name="connsiteY32" fmla="*/ 557997 h 942119"/>
              <a:gd name="connsiteX33" fmla="*/ 1298448 w 1496269"/>
              <a:gd name="connsiteY33" fmla="*/ 585429 h 942119"/>
              <a:gd name="connsiteX34" fmla="*/ 1335024 w 1496269"/>
              <a:gd name="connsiteY34" fmla="*/ 640293 h 942119"/>
              <a:gd name="connsiteX35" fmla="*/ 1353312 w 1496269"/>
              <a:gd name="connsiteY35" fmla="*/ 667725 h 942119"/>
              <a:gd name="connsiteX36" fmla="*/ 1380744 w 1496269"/>
              <a:gd name="connsiteY36" fmla="*/ 722589 h 942119"/>
              <a:gd name="connsiteX37" fmla="*/ 1389888 w 1496269"/>
              <a:gd name="connsiteY37" fmla="*/ 750021 h 942119"/>
              <a:gd name="connsiteX38" fmla="*/ 1426464 w 1496269"/>
              <a:gd name="connsiteY38" fmla="*/ 804885 h 942119"/>
              <a:gd name="connsiteX39" fmla="*/ 1444752 w 1496269"/>
              <a:gd name="connsiteY39" fmla="*/ 859749 h 942119"/>
              <a:gd name="connsiteX40" fmla="*/ 1453896 w 1496269"/>
              <a:gd name="connsiteY40" fmla="*/ 887181 h 942119"/>
              <a:gd name="connsiteX41" fmla="*/ 1490472 w 1496269"/>
              <a:gd name="connsiteY41" fmla="*/ 942045 h 942119"/>
              <a:gd name="connsiteX42" fmla="*/ 1389888 w 1496269"/>
              <a:gd name="connsiteY42" fmla="*/ 932901 h 942119"/>
              <a:gd name="connsiteX43" fmla="*/ 1325880 w 1496269"/>
              <a:gd name="connsiteY43" fmla="*/ 914613 h 942119"/>
              <a:gd name="connsiteX44" fmla="*/ 1271016 w 1496269"/>
              <a:gd name="connsiteY44" fmla="*/ 878037 h 942119"/>
              <a:gd name="connsiteX45" fmla="*/ 1243584 w 1496269"/>
              <a:gd name="connsiteY45" fmla="*/ 850605 h 942119"/>
              <a:gd name="connsiteX46" fmla="*/ 1216152 w 1496269"/>
              <a:gd name="connsiteY46" fmla="*/ 841461 h 942119"/>
              <a:gd name="connsiteX47" fmla="*/ 1188720 w 1496269"/>
              <a:gd name="connsiteY47" fmla="*/ 814029 h 942119"/>
              <a:gd name="connsiteX48" fmla="*/ 1133856 w 1496269"/>
              <a:gd name="connsiteY48" fmla="*/ 777453 h 942119"/>
              <a:gd name="connsiteX49" fmla="*/ 1088136 w 1496269"/>
              <a:gd name="connsiteY49" fmla="*/ 731733 h 942119"/>
              <a:gd name="connsiteX50" fmla="*/ 1033272 w 1496269"/>
              <a:gd name="connsiteY50" fmla="*/ 686013 h 942119"/>
              <a:gd name="connsiteX51" fmla="*/ 987552 w 1496269"/>
              <a:gd name="connsiteY51" fmla="*/ 649437 h 942119"/>
              <a:gd name="connsiteX52" fmla="*/ 969264 w 1496269"/>
              <a:gd name="connsiteY52" fmla="*/ 622005 h 942119"/>
              <a:gd name="connsiteX53" fmla="*/ 941832 w 1496269"/>
              <a:gd name="connsiteY53" fmla="*/ 603717 h 942119"/>
              <a:gd name="connsiteX54" fmla="*/ 923544 w 1496269"/>
              <a:gd name="connsiteY54" fmla="*/ 576285 h 942119"/>
              <a:gd name="connsiteX55" fmla="*/ 868680 w 1496269"/>
              <a:gd name="connsiteY55" fmla="*/ 548853 h 942119"/>
              <a:gd name="connsiteX56" fmla="*/ 804672 w 1496269"/>
              <a:gd name="connsiteY56" fmla="*/ 567141 h 942119"/>
              <a:gd name="connsiteX57" fmla="*/ 749808 w 1496269"/>
              <a:gd name="connsiteY57" fmla="*/ 585429 h 942119"/>
              <a:gd name="connsiteX58" fmla="*/ 722376 w 1496269"/>
              <a:gd name="connsiteY58" fmla="*/ 594573 h 942119"/>
              <a:gd name="connsiteX59" fmla="*/ 685800 w 1496269"/>
              <a:gd name="connsiteY59" fmla="*/ 612861 h 942119"/>
              <a:gd name="connsiteX60" fmla="*/ 630936 w 1496269"/>
              <a:gd name="connsiteY60" fmla="*/ 631149 h 942119"/>
              <a:gd name="connsiteX61" fmla="*/ 512064 w 1496269"/>
              <a:gd name="connsiteY61" fmla="*/ 658581 h 942119"/>
              <a:gd name="connsiteX62" fmla="*/ 448056 w 1496269"/>
              <a:gd name="connsiteY62" fmla="*/ 686013 h 942119"/>
              <a:gd name="connsiteX63" fmla="*/ 411480 w 1496269"/>
              <a:gd name="connsiteY63" fmla="*/ 704301 h 942119"/>
              <a:gd name="connsiteX64" fmla="*/ 347472 w 1496269"/>
              <a:gd name="connsiteY64" fmla="*/ 713445 h 942119"/>
              <a:gd name="connsiteX65" fmla="*/ 320040 w 1496269"/>
              <a:gd name="connsiteY65" fmla="*/ 731733 h 942119"/>
              <a:gd name="connsiteX66" fmla="*/ 237744 w 1496269"/>
              <a:gd name="connsiteY66" fmla="*/ 759165 h 942119"/>
              <a:gd name="connsiteX67" fmla="*/ 182880 w 1496269"/>
              <a:gd name="connsiteY67" fmla="*/ 777453 h 942119"/>
              <a:gd name="connsiteX68" fmla="*/ 155448 w 1496269"/>
              <a:gd name="connsiteY68" fmla="*/ 786597 h 942119"/>
              <a:gd name="connsiteX69" fmla="*/ 118872 w 1496269"/>
              <a:gd name="connsiteY69" fmla="*/ 795741 h 942119"/>
              <a:gd name="connsiteX70" fmla="*/ 91440 w 1496269"/>
              <a:gd name="connsiteY70" fmla="*/ 814029 h 942119"/>
              <a:gd name="connsiteX71" fmla="*/ 54864 w 1496269"/>
              <a:gd name="connsiteY71" fmla="*/ 823173 h 942119"/>
              <a:gd name="connsiteX72" fmla="*/ 0 w 1496269"/>
              <a:gd name="connsiteY72" fmla="*/ 832317 h 942119"/>
              <a:gd name="connsiteX73" fmla="*/ 54864 w 1496269"/>
              <a:gd name="connsiteY73" fmla="*/ 786597 h 94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496269" h="942119">
                <a:moveTo>
                  <a:pt x="54864" y="786597"/>
                </a:moveTo>
                <a:lnTo>
                  <a:pt x="54864" y="786597"/>
                </a:lnTo>
                <a:cubicBezTo>
                  <a:pt x="76200" y="756117"/>
                  <a:pt x="87915" y="715795"/>
                  <a:pt x="118872" y="695157"/>
                </a:cubicBezTo>
                <a:cubicBezTo>
                  <a:pt x="137160" y="682965"/>
                  <a:pt x="158194" y="674123"/>
                  <a:pt x="173736" y="658581"/>
                </a:cubicBezTo>
                <a:cubicBezTo>
                  <a:pt x="208939" y="623378"/>
                  <a:pt x="190408" y="638322"/>
                  <a:pt x="228600" y="612861"/>
                </a:cubicBezTo>
                <a:cubicBezTo>
                  <a:pt x="231648" y="603717"/>
                  <a:pt x="231723" y="592955"/>
                  <a:pt x="237744" y="585429"/>
                </a:cubicBezTo>
                <a:cubicBezTo>
                  <a:pt x="244609" y="576847"/>
                  <a:pt x="256733" y="574176"/>
                  <a:pt x="265176" y="567141"/>
                </a:cubicBezTo>
                <a:cubicBezTo>
                  <a:pt x="335582" y="508469"/>
                  <a:pt x="251932" y="566827"/>
                  <a:pt x="320040" y="521421"/>
                </a:cubicBezTo>
                <a:cubicBezTo>
                  <a:pt x="326136" y="512277"/>
                  <a:pt x="329746" y="500854"/>
                  <a:pt x="338328" y="493989"/>
                </a:cubicBezTo>
                <a:cubicBezTo>
                  <a:pt x="345854" y="487968"/>
                  <a:pt x="358944" y="491661"/>
                  <a:pt x="365760" y="484845"/>
                </a:cubicBezTo>
                <a:cubicBezTo>
                  <a:pt x="472440" y="378165"/>
                  <a:pt x="352044" y="463509"/>
                  <a:pt x="429768" y="411693"/>
                </a:cubicBezTo>
                <a:cubicBezTo>
                  <a:pt x="478536" y="338541"/>
                  <a:pt x="414528" y="426933"/>
                  <a:pt x="475488" y="365973"/>
                </a:cubicBezTo>
                <a:cubicBezTo>
                  <a:pt x="536448" y="305013"/>
                  <a:pt x="448056" y="369021"/>
                  <a:pt x="521208" y="320253"/>
                </a:cubicBezTo>
                <a:cubicBezTo>
                  <a:pt x="554736" y="269961"/>
                  <a:pt x="521208" y="312633"/>
                  <a:pt x="566928" y="274533"/>
                </a:cubicBezTo>
                <a:cubicBezTo>
                  <a:pt x="576862" y="266254"/>
                  <a:pt x="584152" y="255040"/>
                  <a:pt x="594360" y="247101"/>
                </a:cubicBezTo>
                <a:cubicBezTo>
                  <a:pt x="611710" y="233607"/>
                  <a:pt x="649224" y="210525"/>
                  <a:pt x="649224" y="210525"/>
                </a:cubicBezTo>
                <a:cubicBezTo>
                  <a:pt x="690124" y="149174"/>
                  <a:pt x="641943" y="209283"/>
                  <a:pt x="694944" y="173949"/>
                </a:cubicBezTo>
                <a:cubicBezTo>
                  <a:pt x="705704" y="166776"/>
                  <a:pt x="712442" y="154796"/>
                  <a:pt x="722376" y="146517"/>
                </a:cubicBezTo>
                <a:cubicBezTo>
                  <a:pt x="730819" y="139482"/>
                  <a:pt x="740664" y="134325"/>
                  <a:pt x="749808" y="128229"/>
                </a:cubicBezTo>
                <a:cubicBezTo>
                  <a:pt x="802219" y="49613"/>
                  <a:pt x="732432" y="142130"/>
                  <a:pt x="795528" y="91653"/>
                </a:cubicBezTo>
                <a:cubicBezTo>
                  <a:pt x="804110" y="84788"/>
                  <a:pt x="806045" y="71992"/>
                  <a:pt x="813816" y="64221"/>
                </a:cubicBezTo>
                <a:cubicBezTo>
                  <a:pt x="821587" y="56450"/>
                  <a:pt x="832104" y="52029"/>
                  <a:pt x="841248" y="45933"/>
                </a:cubicBezTo>
                <a:cubicBezTo>
                  <a:pt x="851916" y="29931"/>
                  <a:pt x="864108" y="4023"/>
                  <a:pt x="886968" y="213"/>
                </a:cubicBezTo>
                <a:cubicBezTo>
                  <a:pt x="896475" y="-1372"/>
                  <a:pt x="905256" y="6309"/>
                  <a:pt x="914400" y="9357"/>
                </a:cubicBezTo>
                <a:lnTo>
                  <a:pt x="1042416" y="201381"/>
                </a:lnTo>
                <a:lnTo>
                  <a:pt x="1078992" y="256245"/>
                </a:lnTo>
                <a:cubicBezTo>
                  <a:pt x="1085088" y="265389"/>
                  <a:pt x="1089509" y="275906"/>
                  <a:pt x="1097280" y="283677"/>
                </a:cubicBezTo>
                <a:cubicBezTo>
                  <a:pt x="1106424" y="292821"/>
                  <a:pt x="1116773" y="300901"/>
                  <a:pt x="1124712" y="311109"/>
                </a:cubicBezTo>
                <a:lnTo>
                  <a:pt x="1179576" y="393405"/>
                </a:lnTo>
                <a:cubicBezTo>
                  <a:pt x="1185672" y="402549"/>
                  <a:pt x="1194389" y="410411"/>
                  <a:pt x="1197864" y="420837"/>
                </a:cubicBezTo>
                <a:cubicBezTo>
                  <a:pt x="1200912" y="429981"/>
                  <a:pt x="1202697" y="439648"/>
                  <a:pt x="1207008" y="448269"/>
                </a:cubicBezTo>
                <a:cubicBezTo>
                  <a:pt x="1219739" y="473730"/>
                  <a:pt x="1232505" y="482910"/>
                  <a:pt x="1252728" y="503133"/>
                </a:cubicBezTo>
                <a:cubicBezTo>
                  <a:pt x="1274470" y="568360"/>
                  <a:pt x="1243641" y="489502"/>
                  <a:pt x="1289304" y="557997"/>
                </a:cubicBezTo>
                <a:cubicBezTo>
                  <a:pt x="1294651" y="566017"/>
                  <a:pt x="1293767" y="577003"/>
                  <a:pt x="1298448" y="585429"/>
                </a:cubicBezTo>
                <a:cubicBezTo>
                  <a:pt x="1309122" y="604642"/>
                  <a:pt x="1322832" y="622005"/>
                  <a:pt x="1335024" y="640293"/>
                </a:cubicBezTo>
                <a:cubicBezTo>
                  <a:pt x="1341120" y="649437"/>
                  <a:pt x="1349837" y="657299"/>
                  <a:pt x="1353312" y="667725"/>
                </a:cubicBezTo>
                <a:cubicBezTo>
                  <a:pt x="1376296" y="736676"/>
                  <a:pt x="1345292" y="651685"/>
                  <a:pt x="1380744" y="722589"/>
                </a:cubicBezTo>
                <a:cubicBezTo>
                  <a:pt x="1385055" y="731210"/>
                  <a:pt x="1385207" y="741595"/>
                  <a:pt x="1389888" y="750021"/>
                </a:cubicBezTo>
                <a:cubicBezTo>
                  <a:pt x="1400562" y="769234"/>
                  <a:pt x="1419513" y="784033"/>
                  <a:pt x="1426464" y="804885"/>
                </a:cubicBezTo>
                <a:lnTo>
                  <a:pt x="1444752" y="859749"/>
                </a:lnTo>
                <a:cubicBezTo>
                  <a:pt x="1447800" y="868893"/>
                  <a:pt x="1448549" y="879161"/>
                  <a:pt x="1453896" y="887181"/>
                </a:cubicBezTo>
                <a:cubicBezTo>
                  <a:pt x="1466088" y="905469"/>
                  <a:pt x="1512361" y="944035"/>
                  <a:pt x="1490472" y="942045"/>
                </a:cubicBezTo>
                <a:lnTo>
                  <a:pt x="1389888" y="932901"/>
                </a:lnTo>
                <a:cubicBezTo>
                  <a:pt x="1381279" y="930749"/>
                  <a:pt x="1336613" y="920576"/>
                  <a:pt x="1325880" y="914613"/>
                </a:cubicBezTo>
                <a:cubicBezTo>
                  <a:pt x="1306667" y="903939"/>
                  <a:pt x="1286558" y="893579"/>
                  <a:pt x="1271016" y="878037"/>
                </a:cubicBezTo>
                <a:cubicBezTo>
                  <a:pt x="1261872" y="868893"/>
                  <a:pt x="1254344" y="857778"/>
                  <a:pt x="1243584" y="850605"/>
                </a:cubicBezTo>
                <a:cubicBezTo>
                  <a:pt x="1235564" y="845258"/>
                  <a:pt x="1225296" y="844509"/>
                  <a:pt x="1216152" y="841461"/>
                </a:cubicBezTo>
                <a:cubicBezTo>
                  <a:pt x="1207008" y="832317"/>
                  <a:pt x="1198928" y="821968"/>
                  <a:pt x="1188720" y="814029"/>
                </a:cubicBezTo>
                <a:cubicBezTo>
                  <a:pt x="1171370" y="800535"/>
                  <a:pt x="1133856" y="777453"/>
                  <a:pt x="1133856" y="777453"/>
                </a:cubicBezTo>
                <a:cubicBezTo>
                  <a:pt x="1100328" y="727161"/>
                  <a:pt x="1133856" y="769833"/>
                  <a:pt x="1088136" y="731733"/>
                </a:cubicBezTo>
                <a:cubicBezTo>
                  <a:pt x="1017730" y="673061"/>
                  <a:pt x="1101380" y="731419"/>
                  <a:pt x="1033272" y="686013"/>
                </a:cubicBezTo>
                <a:cubicBezTo>
                  <a:pt x="980861" y="607397"/>
                  <a:pt x="1050648" y="699914"/>
                  <a:pt x="987552" y="649437"/>
                </a:cubicBezTo>
                <a:cubicBezTo>
                  <a:pt x="978970" y="642572"/>
                  <a:pt x="977035" y="629776"/>
                  <a:pt x="969264" y="622005"/>
                </a:cubicBezTo>
                <a:cubicBezTo>
                  <a:pt x="961493" y="614234"/>
                  <a:pt x="950976" y="609813"/>
                  <a:pt x="941832" y="603717"/>
                </a:cubicBezTo>
                <a:cubicBezTo>
                  <a:pt x="935736" y="594573"/>
                  <a:pt x="931315" y="584056"/>
                  <a:pt x="923544" y="576285"/>
                </a:cubicBezTo>
                <a:cubicBezTo>
                  <a:pt x="905818" y="558559"/>
                  <a:pt x="890991" y="556290"/>
                  <a:pt x="868680" y="548853"/>
                </a:cubicBezTo>
                <a:cubicBezTo>
                  <a:pt x="776489" y="579583"/>
                  <a:pt x="919489" y="532696"/>
                  <a:pt x="804672" y="567141"/>
                </a:cubicBezTo>
                <a:cubicBezTo>
                  <a:pt x="786208" y="572680"/>
                  <a:pt x="768096" y="579333"/>
                  <a:pt x="749808" y="585429"/>
                </a:cubicBezTo>
                <a:cubicBezTo>
                  <a:pt x="740664" y="588477"/>
                  <a:pt x="730997" y="590262"/>
                  <a:pt x="722376" y="594573"/>
                </a:cubicBezTo>
                <a:cubicBezTo>
                  <a:pt x="710184" y="600669"/>
                  <a:pt x="698456" y="607799"/>
                  <a:pt x="685800" y="612861"/>
                </a:cubicBezTo>
                <a:cubicBezTo>
                  <a:pt x="667902" y="620020"/>
                  <a:pt x="649638" y="626474"/>
                  <a:pt x="630936" y="631149"/>
                </a:cubicBezTo>
                <a:cubicBezTo>
                  <a:pt x="542706" y="653206"/>
                  <a:pt x="582430" y="644508"/>
                  <a:pt x="512064" y="658581"/>
                </a:cubicBezTo>
                <a:cubicBezTo>
                  <a:pt x="390757" y="719235"/>
                  <a:pt x="542238" y="645649"/>
                  <a:pt x="448056" y="686013"/>
                </a:cubicBezTo>
                <a:cubicBezTo>
                  <a:pt x="435527" y="691383"/>
                  <a:pt x="424631" y="700714"/>
                  <a:pt x="411480" y="704301"/>
                </a:cubicBezTo>
                <a:cubicBezTo>
                  <a:pt x="390687" y="709972"/>
                  <a:pt x="368808" y="710397"/>
                  <a:pt x="347472" y="713445"/>
                </a:cubicBezTo>
                <a:cubicBezTo>
                  <a:pt x="338328" y="719541"/>
                  <a:pt x="330083" y="727270"/>
                  <a:pt x="320040" y="731733"/>
                </a:cubicBezTo>
                <a:lnTo>
                  <a:pt x="237744" y="759165"/>
                </a:lnTo>
                <a:lnTo>
                  <a:pt x="182880" y="777453"/>
                </a:lnTo>
                <a:cubicBezTo>
                  <a:pt x="173736" y="780501"/>
                  <a:pt x="164799" y="784259"/>
                  <a:pt x="155448" y="786597"/>
                </a:cubicBezTo>
                <a:lnTo>
                  <a:pt x="118872" y="795741"/>
                </a:lnTo>
                <a:cubicBezTo>
                  <a:pt x="109728" y="801837"/>
                  <a:pt x="101541" y="809700"/>
                  <a:pt x="91440" y="814029"/>
                </a:cubicBezTo>
                <a:cubicBezTo>
                  <a:pt x="79889" y="818979"/>
                  <a:pt x="66948" y="819721"/>
                  <a:pt x="54864" y="823173"/>
                </a:cubicBezTo>
                <a:cubicBezTo>
                  <a:pt x="12739" y="835209"/>
                  <a:pt x="42780" y="832317"/>
                  <a:pt x="0" y="832317"/>
                </a:cubicBezTo>
                <a:lnTo>
                  <a:pt x="54864" y="78659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8E04409-21C7-6C4F-83ED-632229A62126}"/>
              </a:ext>
            </a:extLst>
          </p:cNvPr>
          <p:cNvSpPr/>
          <p:nvPr/>
        </p:nvSpPr>
        <p:spPr>
          <a:xfrm>
            <a:off x="3331443" y="2014194"/>
            <a:ext cx="2090057" cy="11715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1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829-FFA8-2349-9440-006DDEB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being a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6F1F-4BEF-D14F-ACE5-5457849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2264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If our vertices are coincident then we don’t need a list of of connections</a:t>
            </a:r>
          </a:p>
          <a:p>
            <a:pPr lvl="1"/>
            <a:r>
              <a:rPr lang="en-US" sz="2000" dirty="0"/>
              <a:t>Because every triangle is connected to every other triangle, each one shares a vertex so look for the triangle with a shared point and you’re good.</a:t>
            </a:r>
          </a:p>
          <a:p>
            <a:r>
              <a:rPr lang="en-US" sz="2200" dirty="0"/>
              <a:t>Typically we aren’t going to be on an edge</a:t>
            </a:r>
          </a:p>
          <a:p>
            <a:pPr lvl="1"/>
            <a:r>
              <a:rPr lang="en-US" sz="2000" dirty="0"/>
              <a:t>This means we need to figure out which triangle we are in </a:t>
            </a:r>
          </a:p>
          <a:p>
            <a:pPr lvl="1"/>
            <a:r>
              <a:rPr lang="en-US" sz="2000" dirty="0"/>
              <a:t>Use cross products it is fast, and most languages have built in functions</a:t>
            </a:r>
            <a:endParaRPr lang="en-US" sz="2200" dirty="0"/>
          </a:p>
          <a:p>
            <a:pPr lvl="1"/>
            <a:r>
              <a:rPr lang="en-US" sz="2000" dirty="0">
                <a:hlinkClick r:id="rId2"/>
              </a:rPr>
              <a:t>http://blackpawn.com/texts/pointinpoly/default.html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Another way </a:t>
            </a:r>
            <a:r>
              <a:rPr lang="en-US" sz="2000" dirty="0">
                <a:hlinkClick r:id="rId3"/>
              </a:rPr>
              <a:t>https://jsfiddle.net/PerroAZUL/zdaY8/1/</a:t>
            </a:r>
            <a:r>
              <a:rPr lang="en-US" sz="2000" dirty="0"/>
              <a:t> </a:t>
            </a:r>
          </a:p>
          <a:p>
            <a:endParaRPr lang="en-US" sz="22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61EB6BC-B95B-5E46-8B0B-26C99285FAC9}"/>
              </a:ext>
            </a:extLst>
          </p:cNvPr>
          <p:cNvSpPr/>
          <p:nvPr/>
        </p:nvSpPr>
        <p:spPr>
          <a:xfrm>
            <a:off x="9089136" y="3328416"/>
            <a:ext cx="1947672" cy="18745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D0D6F2-0651-B242-9066-7850C8F3BDE6}"/>
              </a:ext>
            </a:extLst>
          </p:cNvPr>
          <p:cNvSpPr/>
          <p:nvPr/>
        </p:nvSpPr>
        <p:spPr>
          <a:xfrm>
            <a:off x="9701784" y="4636008"/>
            <a:ext cx="164592" cy="1645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8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E68-15F4-4A41-88D9-114329BF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DEFENITION: Coincident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6851-A98D-4F4F-9B29-D225E5F87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coincident</a:t>
            </a:r>
            <a:r>
              <a:rPr lang="en-US" sz="2400" dirty="0"/>
              <a:t> </a:t>
            </a:r>
            <a:r>
              <a:rPr lang="en-US" sz="2400" i="1" dirty="0"/>
              <a:t>adjective</a:t>
            </a:r>
            <a:r>
              <a:rPr lang="en-US" sz="2400" dirty="0"/>
              <a:t> </a:t>
            </a:r>
          </a:p>
          <a:p>
            <a:pPr lvl="1"/>
            <a:r>
              <a:rPr lang="en-US" sz="2400" dirty="0"/>
              <a:t>occurring together in space or time</a:t>
            </a:r>
          </a:p>
        </p:txBody>
      </p:sp>
    </p:spTree>
    <p:extLst>
      <p:ext uri="{BB962C8B-B14F-4D97-AF65-F5344CB8AC3E}">
        <p14:creationId xmlns:p14="http://schemas.microsoft.com/office/powerpoint/2010/main" val="3572840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829-FFA8-2349-9440-006DDEB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being a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6F1F-4BEF-D14F-ACE5-5457849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2264"/>
            <a:ext cx="10058400" cy="3931920"/>
          </a:xfrm>
        </p:spPr>
        <p:txBody>
          <a:bodyPr>
            <a:normAutofit/>
          </a:bodyPr>
          <a:lstStyle/>
          <a:p>
            <a:r>
              <a:rPr lang="en-US" sz="2400" dirty="0"/>
              <a:t>If our vertices are coincident then we don’t need a list of of connections</a:t>
            </a:r>
          </a:p>
          <a:p>
            <a:pPr lvl="1"/>
            <a:r>
              <a:rPr lang="en-US" sz="2000" dirty="0"/>
              <a:t>Because every triangle is connected to every other triangle, each one shares a vertex so look for the triangle with a shared point and you’re good.</a:t>
            </a:r>
          </a:p>
          <a:p>
            <a:r>
              <a:rPr lang="en-US" sz="2200" dirty="0"/>
              <a:t>Typically we aren’t going to be on an edge</a:t>
            </a:r>
          </a:p>
          <a:p>
            <a:pPr lvl="1"/>
            <a:r>
              <a:rPr lang="en-US" sz="2000" dirty="0"/>
              <a:t>This means we need to figure out which triangle we are in </a:t>
            </a:r>
          </a:p>
          <a:p>
            <a:pPr lvl="1"/>
            <a:r>
              <a:rPr lang="en-US" sz="2000" dirty="0"/>
              <a:t>How: cross products</a:t>
            </a:r>
          </a:p>
          <a:p>
            <a:pPr lvl="2"/>
            <a:r>
              <a:rPr lang="en-US" sz="1800" dirty="0"/>
              <a:t>fast, and most languages have built in functions</a:t>
            </a:r>
            <a:endParaRPr lang="en-US" sz="2000" dirty="0"/>
          </a:p>
          <a:p>
            <a:pPr lvl="1"/>
            <a:r>
              <a:rPr lang="en-US" sz="2000" dirty="0">
                <a:hlinkClick r:id="rId2"/>
              </a:rPr>
              <a:t>http://blackpawn.com/texts/pointinpoly/default.html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Another way </a:t>
            </a:r>
            <a:r>
              <a:rPr lang="en-US" sz="2000" dirty="0">
                <a:hlinkClick r:id="rId3"/>
              </a:rPr>
              <a:t>https://jsfiddle.net/PerroAZUL/zdaY8/1/</a:t>
            </a:r>
            <a:r>
              <a:rPr lang="en-US" sz="2000" dirty="0"/>
              <a:t> </a:t>
            </a:r>
          </a:p>
          <a:p>
            <a:endParaRPr lang="en-US" sz="22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61EB6BC-B95B-5E46-8B0B-26C99285FAC9}"/>
              </a:ext>
            </a:extLst>
          </p:cNvPr>
          <p:cNvSpPr/>
          <p:nvPr/>
        </p:nvSpPr>
        <p:spPr>
          <a:xfrm>
            <a:off x="9089136" y="3328416"/>
            <a:ext cx="1947672" cy="18745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D0D6F2-0651-B242-9066-7850C8F3BDE6}"/>
              </a:ext>
            </a:extLst>
          </p:cNvPr>
          <p:cNvSpPr/>
          <p:nvPr/>
        </p:nvSpPr>
        <p:spPr>
          <a:xfrm>
            <a:off x="9701784" y="4636008"/>
            <a:ext cx="164592" cy="1645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829-FFA8-2349-9440-006DDEB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6F1F-4BEF-D14F-ACE5-5457849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2264"/>
            <a:ext cx="10058400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 Both points on the same triangle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1800" dirty="0"/>
              <a:t>GREAT! Straight line.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2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61EB6BC-B95B-5E46-8B0B-26C99285FAC9}"/>
              </a:ext>
            </a:extLst>
          </p:cNvPr>
          <p:cNvSpPr/>
          <p:nvPr/>
        </p:nvSpPr>
        <p:spPr>
          <a:xfrm>
            <a:off x="7600208" y="1499616"/>
            <a:ext cx="3610098" cy="272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D0D6F2-0651-B242-9066-7850C8F3BDE6}"/>
              </a:ext>
            </a:extLst>
          </p:cNvPr>
          <p:cNvSpPr/>
          <p:nvPr/>
        </p:nvSpPr>
        <p:spPr>
          <a:xfrm>
            <a:off x="8633004" y="3516284"/>
            <a:ext cx="164592" cy="164592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957229-DCF0-C041-B011-07B3B5653E88}"/>
              </a:ext>
            </a:extLst>
          </p:cNvPr>
          <p:cNvSpPr/>
          <p:nvPr/>
        </p:nvSpPr>
        <p:spPr>
          <a:xfrm>
            <a:off x="9545424" y="2354580"/>
            <a:ext cx="164592" cy="164592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2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829-FFA8-2349-9440-006DDEB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6F1F-4BEF-D14F-ACE5-5457849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2264"/>
            <a:ext cx="10058400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Both points on the same triangle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One or both outside all triangles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One or both aren’t in the </a:t>
            </a:r>
            <a:r>
              <a:rPr lang="en-US" sz="2200" dirty="0" err="1"/>
              <a:t>navmesh</a:t>
            </a:r>
            <a:r>
              <a:rPr lang="en-US" sz="2200" dirty="0"/>
              <a:t>.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Stop calculating and return null, no path possible</a:t>
            </a:r>
          </a:p>
          <a:p>
            <a:endParaRPr lang="en-US" sz="22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61EB6BC-B95B-5E46-8B0B-26C99285FAC9}"/>
              </a:ext>
            </a:extLst>
          </p:cNvPr>
          <p:cNvSpPr/>
          <p:nvPr/>
        </p:nvSpPr>
        <p:spPr>
          <a:xfrm>
            <a:off x="7600208" y="1499616"/>
            <a:ext cx="3610098" cy="272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D0D6F2-0651-B242-9066-7850C8F3BDE6}"/>
              </a:ext>
            </a:extLst>
          </p:cNvPr>
          <p:cNvSpPr/>
          <p:nvPr/>
        </p:nvSpPr>
        <p:spPr>
          <a:xfrm>
            <a:off x="8633004" y="3516284"/>
            <a:ext cx="164592" cy="164592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957229-DCF0-C041-B011-07B3B5653E88}"/>
              </a:ext>
            </a:extLst>
          </p:cNvPr>
          <p:cNvSpPr/>
          <p:nvPr/>
        </p:nvSpPr>
        <p:spPr>
          <a:xfrm>
            <a:off x="9877933" y="1898637"/>
            <a:ext cx="164592" cy="164592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0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9829-FFA8-2349-9440-006DDEB4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6F1F-4BEF-D14F-ACE5-5457849FF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12264"/>
            <a:ext cx="10058400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Both points on the same triangle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One or both outside all triangles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Both points are on different triangles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600" dirty="0"/>
              <a:t>Carry on </a:t>
            </a:r>
            <a:r>
              <a:rPr lang="en-US" sz="2600" i="1" dirty="0"/>
              <a:t>(my wayward son!)</a:t>
            </a:r>
          </a:p>
          <a:p>
            <a:endParaRPr lang="en-US" sz="2200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16F3C022-BC15-D148-B0D6-2A2F2D767D4D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52701074-983B-FF41-B751-765126A92BF9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BA5B3AD-AFF4-EF40-AE23-8A4021FB14BB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B98E140-CC32-3947-BD76-441ED5C7FF65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6E60D44-773D-4047-B99C-25B4505EC83E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ACD13708-D062-C94C-82DA-5A8E3EE48179}"/>
              </a:ext>
            </a:extLst>
          </p:cNvPr>
          <p:cNvSpPr/>
          <p:nvPr/>
        </p:nvSpPr>
        <p:spPr>
          <a:xfrm rot="15980556">
            <a:off x="8269309" y="3122861"/>
            <a:ext cx="3196921" cy="16046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957229-DCF0-C041-B011-07B3B5653E88}"/>
              </a:ext>
            </a:extLst>
          </p:cNvPr>
          <p:cNvSpPr/>
          <p:nvPr/>
        </p:nvSpPr>
        <p:spPr>
          <a:xfrm>
            <a:off x="7320231" y="2982418"/>
            <a:ext cx="164592" cy="164592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D0D6F2-0651-B242-9066-7850C8F3BDE6}"/>
              </a:ext>
            </a:extLst>
          </p:cNvPr>
          <p:cNvSpPr/>
          <p:nvPr/>
        </p:nvSpPr>
        <p:spPr>
          <a:xfrm>
            <a:off x="9929557" y="5071951"/>
            <a:ext cx="164592" cy="164592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4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9178-2E93-5D4C-9154-28BC5C40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Once we have a start and end point…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FA55-EDE9-BD4D-B8D5-8CB5AF95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87757" cy="3931920"/>
          </a:xfrm>
        </p:spPr>
        <p:txBody>
          <a:bodyPr>
            <a:normAutofit/>
          </a:bodyPr>
          <a:lstStyle/>
          <a:p>
            <a:r>
              <a:rPr lang="en-US" sz="2400" dirty="0"/>
              <a:t>Now we calculate how to go from our position to a vertex</a:t>
            </a:r>
          </a:p>
          <a:p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C1B470B-9D08-9242-B19A-F3D6308D3584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B9556CB8-295E-394A-A182-B7F2E1649420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FEC1DA0-7B33-0149-A67F-643A31FDF3B3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D1E6DCB-B81B-C949-B809-BCE9DAA228B6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5067EFE-3A07-5648-A2DE-914CC90E03A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BF408-FE4F-D047-B0CD-B00D0CCA01F8}"/>
              </a:ext>
            </a:extLst>
          </p:cNvPr>
          <p:cNvSpPr/>
          <p:nvPr/>
        </p:nvSpPr>
        <p:spPr>
          <a:xfrm>
            <a:off x="7187183" y="2944367"/>
            <a:ext cx="276629" cy="283465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D8EAE3-407E-E44D-97D2-F40B4FF19F34}"/>
              </a:ext>
            </a:extLst>
          </p:cNvPr>
          <p:cNvSpPr/>
          <p:nvPr/>
        </p:nvSpPr>
        <p:spPr>
          <a:xfrm>
            <a:off x="9546336" y="4943856"/>
            <a:ext cx="286643" cy="277368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3443DD-7D20-7040-8307-9E1676816F49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flipH="1" flipV="1">
            <a:off x="6616585" y="3072434"/>
            <a:ext cx="570598" cy="13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0F6EC-0A50-FA4C-8472-BF0F69C7002B}"/>
              </a:ext>
            </a:extLst>
          </p:cNvPr>
          <p:cNvCxnSpPr>
            <a:cxnSpLocks/>
          </p:cNvCxnSpPr>
          <p:nvPr/>
        </p:nvCxnSpPr>
        <p:spPr>
          <a:xfrm>
            <a:off x="7374577" y="3236071"/>
            <a:ext cx="659833" cy="1356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51F59-66D8-1F4B-A5DB-5548D8C8301D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V="1">
            <a:off x="7325498" y="2111358"/>
            <a:ext cx="320307" cy="8330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iangle 20">
            <a:extLst>
              <a:ext uri="{FF2B5EF4-FFF2-40B4-BE49-F238E27FC236}">
                <a16:creationId xmlns:a16="http://schemas.microsoft.com/office/drawing/2014/main" id="{EDFE9092-68DE-3448-800F-1445D38DB7C2}"/>
              </a:ext>
            </a:extLst>
          </p:cNvPr>
          <p:cNvSpPr/>
          <p:nvPr/>
        </p:nvSpPr>
        <p:spPr>
          <a:xfrm rot="15980556">
            <a:off x="8269309" y="3122861"/>
            <a:ext cx="3196921" cy="16046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82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9178-2E93-5D4C-9154-28BC5C40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from each vertex to the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FA55-EDE9-BD4D-B8D5-8CB5AF95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87757" cy="3931920"/>
          </a:xfrm>
        </p:spPr>
        <p:txBody>
          <a:bodyPr>
            <a:normAutofit/>
          </a:bodyPr>
          <a:lstStyle/>
          <a:p>
            <a:r>
              <a:rPr lang="en-US" sz="2400" dirty="0"/>
              <a:t>Now we calculate how to go from our position to a vertex</a:t>
            </a:r>
          </a:p>
          <a:p>
            <a:pPr lvl="1"/>
            <a:r>
              <a:rPr lang="en-US" sz="2200" dirty="0"/>
              <a:t>It would be convenient to have a method to determine which vertex is closest to our goal…</a:t>
            </a:r>
          </a:p>
          <a:p>
            <a:endParaRPr lang="en-US" sz="24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C1B470B-9D08-9242-B19A-F3D6308D3584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B9556CB8-295E-394A-A182-B7F2E1649420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FEC1DA0-7B33-0149-A67F-643A31FDF3B3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D1E6DCB-B81B-C949-B809-BCE9DAA228B6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5067EFE-3A07-5648-A2DE-914CC90E03A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BF408-FE4F-D047-B0CD-B00D0CCA01F8}"/>
              </a:ext>
            </a:extLst>
          </p:cNvPr>
          <p:cNvSpPr/>
          <p:nvPr/>
        </p:nvSpPr>
        <p:spPr>
          <a:xfrm>
            <a:off x="7187183" y="2944367"/>
            <a:ext cx="276629" cy="283465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D8EAE3-407E-E44D-97D2-F40B4FF19F34}"/>
              </a:ext>
            </a:extLst>
          </p:cNvPr>
          <p:cNvSpPr/>
          <p:nvPr/>
        </p:nvSpPr>
        <p:spPr>
          <a:xfrm>
            <a:off x="9546336" y="4943856"/>
            <a:ext cx="286643" cy="277368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3443DD-7D20-7040-8307-9E1676816F49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flipH="1" flipV="1">
            <a:off x="6616585" y="3072434"/>
            <a:ext cx="570598" cy="13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0F6EC-0A50-FA4C-8472-BF0F69C7002B}"/>
              </a:ext>
            </a:extLst>
          </p:cNvPr>
          <p:cNvCxnSpPr>
            <a:cxnSpLocks/>
          </p:cNvCxnSpPr>
          <p:nvPr/>
        </p:nvCxnSpPr>
        <p:spPr>
          <a:xfrm>
            <a:off x="7374577" y="3236071"/>
            <a:ext cx="659833" cy="1356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51F59-66D8-1F4B-A5DB-5548D8C8301D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V="1">
            <a:off x="7325498" y="2111358"/>
            <a:ext cx="320307" cy="8330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DC6A-56B2-AD48-8B78-F7C0603FC81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525841" y="4592430"/>
            <a:ext cx="508569" cy="652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6FBD3F-300E-2643-BD93-63B4F786E379}"/>
              </a:ext>
            </a:extLst>
          </p:cNvPr>
          <p:cNvCxnSpPr>
            <a:cxnSpLocks/>
          </p:cNvCxnSpPr>
          <p:nvPr/>
        </p:nvCxnSpPr>
        <p:spPr>
          <a:xfrm flipV="1">
            <a:off x="8034410" y="3236071"/>
            <a:ext cx="1068188" cy="1356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E4008-5A30-7047-84DF-8FD4A453AC0A}"/>
              </a:ext>
            </a:extLst>
          </p:cNvPr>
          <p:cNvCxnSpPr>
            <a:cxnSpLocks/>
          </p:cNvCxnSpPr>
          <p:nvPr/>
        </p:nvCxnSpPr>
        <p:spPr>
          <a:xfrm>
            <a:off x="8034410" y="4592430"/>
            <a:ext cx="881412" cy="77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59107-A967-B84F-AC57-FE613F3812E7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flipH="1" flipV="1">
            <a:off x="7647083" y="2103119"/>
            <a:ext cx="396554" cy="2497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7FD5B4-9644-6C4F-92DE-66EDB97CAFF8}"/>
              </a:ext>
            </a:extLst>
          </p:cNvPr>
          <p:cNvSpPr/>
          <p:nvPr/>
        </p:nvSpPr>
        <p:spPr>
          <a:xfrm rot="15980556">
            <a:off x="8269309" y="3122861"/>
            <a:ext cx="3196921" cy="16046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1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9178-2E93-5D4C-9154-28BC5C40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we reach our goal triangle..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FA55-EDE9-BD4D-B8D5-8CB5AF95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87757" cy="3931920"/>
          </a:xfrm>
        </p:spPr>
        <p:txBody>
          <a:bodyPr>
            <a:normAutofit/>
          </a:bodyPr>
          <a:lstStyle/>
          <a:p>
            <a:r>
              <a:rPr lang="en-US" sz="2400" dirty="0"/>
              <a:t>Calculate vertex to point</a:t>
            </a:r>
          </a:p>
          <a:p>
            <a:r>
              <a:rPr lang="en-US" sz="2400" dirty="0"/>
              <a:t>Back trace… 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C1B470B-9D08-9242-B19A-F3D6308D3584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B9556CB8-295E-394A-A182-B7F2E1649420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FEC1DA0-7B33-0149-A67F-643A31FDF3B3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D1E6DCB-B81B-C949-B809-BCE9DAA228B6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5067EFE-3A07-5648-A2DE-914CC90E03A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BF408-FE4F-D047-B0CD-B00D0CCA01F8}"/>
              </a:ext>
            </a:extLst>
          </p:cNvPr>
          <p:cNvSpPr/>
          <p:nvPr/>
        </p:nvSpPr>
        <p:spPr>
          <a:xfrm>
            <a:off x="7187183" y="2944367"/>
            <a:ext cx="276629" cy="283465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D8EAE3-407E-E44D-97D2-F40B4FF19F34}"/>
              </a:ext>
            </a:extLst>
          </p:cNvPr>
          <p:cNvSpPr/>
          <p:nvPr/>
        </p:nvSpPr>
        <p:spPr>
          <a:xfrm>
            <a:off x="9546336" y="4943856"/>
            <a:ext cx="286643" cy="277368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3443DD-7D20-7040-8307-9E1676816F49}"/>
              </a:ext>
            </a:extLst>
          </p:cNvPr>
          <p:cNvCxnSpPr>
            <a:cxnSpLocks/>
            <a:stCxn id="9" idx="2"/>
            <a:endCxn id="4" idx="2"/>
          </p:cNvCxnSpPr>
          <p:nvPr/>
        </p:nvCxnSpPr>
        <p:spPr>
          <a:xfrm flipH="1" flipV="1">
            <a:off x="6616585" y="3072434"/>
            <a:ext cx="570598" cy="13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50F6EC-0A50-FA4C-8472-BF0F69C7002B}"/>
              </a:ext>
            </a:extLst>
          </p:cNvPr>
          <p:cNvCxnSpPr>
            <a:cxnSpLocks/>
          </p:cNvCxnSpPr>
          <p:nvPr/>
        </p:nvCxnSpPr>
        <p:spPr>
          <a:xfrm>
            <a:off x="7374577" y="3236071"/>
            <a:ext cx="659833" cy="1356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51F59-66D8-1F4B-A5DB-5548D8C8301D}"/>
              </a:ext>
            </a:extLst>
          </p:cNvPr>
          <p:cNvCxnSpPr>
            <a:cxnSpLocks/>
            <a:stCxn id="9" idx="0"/>
            <a:endCxn id="4" idx="0"/>
          </p:cNvCxnSpPr>
          <p:nvPr/>
        </p:nvCxnSpPr>
        <p:spPr>
          <a:xfrm flipV="1">
            <a:off x="7325498" y="2111358"/>
            <a:ext cx="320307" cy="8330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DC6A-56B2-AD48-8B78-F7C0603FC81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7525841" y="4592430"/>
            <a:ext cx="508569" cy="6521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6FBD3F-300E-2643-BD93-63B4F786E379}"/>
              </a:ext>
            </a:extLst>
          </p:cNvPr>
          <p:cNvCxnSpPr>
            <a:cxnSpLocks/>
          </p:cNvCxnSpPr>
          <p:nvPr/>
        </p:nvCxnSpPr>
        <p:spPr>
          <a:xfrm flipV="1">
            <a:off x="8034410" y="3236071"/>
            <a:ext cx="1068188" cy="13563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E4008-5A30-7047-84DF-8FD4A453AC0A}"/>
              </a:ext>
            </a:extLst>
          </p:cNvPr>
          <p:cNvCxnSpPr>
            <a:cxnSpLocks/>
          </p:cNvCxnSpPr>
          <p:nvPr/>
        </p:nvCxnSpPr>
        <p:spPr>
          <a:xfrm>
            <a:off x="8034410" y="4592430"/>
            <a:ext cx="881412" cy="771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59107-A967-B84F-AC57-FE613F3812E7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 flipH="1" flipV="1">
            <a:off x="7647083" y="2103119"/>
            <a:ext cx="396554" cy="2497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7FD5B4-9644-6C4F-92DE-66EDB97CAFF8}"/>
              </a:ext>
            </a:extLst>
          </p:cNvPr>
          <p:cNvSpPr/>
          <p:nvPr/>
        </p:nvSpPr>
        <p:spPr>
          <a:xfrm rot="15980556">
            <a:off x="8269309" y="3122861"/>
            <a:ext cx="3196921" cy="16046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A55B66-5F1A-C449-9155-100F22A6D766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flipV="1">
            <a:off x="8915823" y="5180604"/>
            <a:ext cx="672491" cy="170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8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do this on a map.</a:t>
            </a:r>
          </a:p>
          <a:p>
            <a:endParaRPr lang="en-US" sz="2400" dirty="0"/>
          </a:p>
          <a:p>
            <a:r>
              <a:rPr lang="en-US" sz="2400" b="1" dirty="0"/>
              <a:t>The shortest distance between two points is a line… </a:t>
            </a:r>
          </a:p>
          <a:p>
            <a:endParaRPr lang="en-US" sz="2400" dirty="0"/>
          </a:p>
          <a:p>
            <a:r>
              <a:rPr lang="en-US" sz="2400" dirty="0"/>
              <a:t>(I know we can go THROUGH the building but for now let's assume we can’t.)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4F11B-8AC9-D64F-900A-23FD0455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9357BA-166A-EB44-BC46-0987EC6AD021}"/>
              </a:ext>
            </a:extLst>
          </p:cNvPr>
          <p:cNvSpPr/>
          <p:nvPr/>
        </p:nvSpPr>
        <p:spPr>
          <a:xfrm>
            <a:off x="10220772" y="802564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1FEF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87394F-0187-CF4F-8090-B97822CCC93A}"/>
              </a:ext>
            </a:extLst>
          </p:cNvPr>
          <p:cNvSpPr/>
          <p:nvPr/>
        </p:nvSpPr>
        <p:spPr>
          <a:xfrm>
            <a:off x="5068335" y="5501326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F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63511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9178-2E93-5D4C-9154-28BC5C40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we reach our goal triangle..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FA55-EDE9-BD4D-B8D5-8CB5AF95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487757" cy="3931920"/>
          </a:xfrm>
        </p:spPr>
        <p:txBody>
          <a:bodyPr>
            <a:normAutofit/>
          </a:bodyPr>
          <a:lstStyle/>
          <a:p>
            <a:r>
              <a:rPr lang="en-US" sz="2400" dirty="0"/>
              <a:t>Calculate vertex to point</a:t>
            </a:r>
          </a:p>
          <a:p>
            <a:r>
              <a:rPr lang="en-US" sz="2400" dirty="0"/>
              <a:t>Back trace… </a:t>
            </a:r>
          </a:p>
          <a:p>
            <a:r>
              <a:rPr lang="en-US" sz="2400" dirty="0"/>
              <a:t>We have our path.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C1B470B-9D08-9242-B19A-F3D6308D3584}"/>
              </a:ext>
            </a:extLst>
          </p:cNvPr>
          <p:cNvSpPr/>
          <p:nvPr/>
        </p:nvSpPr>
        <p:spPr>
          <a:xfrm rot="2817657">
            <a:off x="6799257" y="2651926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B9556CB8-295E-394A-A182-B7F2E1649420}"/>
              </a:ext>
            </a:extLst>
          </p:cNvPr>
          <p:cNvSpPr/>
          <p:nvPr/>
        </p:nvSpPr>
        <p:spPr>
          <a:xfrm rot="13117483">
            <a:off x="6913434" y="2498905"/>
            <a:ext cx="1863055" cy="16977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FEC1DA0-7B33-0149-A67F-643A31FDF3B3}"/>
              </a:ext>
            </a:extLst>
          </p:cNvPr>
          <p:cNvSpPr/>
          <p:nvPr/>
        </p:nvSpPr>
        <p:spPr>
          <a:xfrm rot="16490768">
            <a:off x="7270269" y="3558253"/>
            <a:ext cx="2090928" cy="140817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D1E6DCB-B81B-C949-B809-BCE9DAA228B6}"/>
              </a:ext>
            </a:extLst>
          </p:cNvPr>
          <p:cNvSpPr/>
          <p:nvPr/>
        </p:nvSpPr>
        <p:spPr>
          <a:xfrm rot="367994">
            <a:off x="8985264" y="4054464"/>
            <a:ext cx="2053178" cy="140989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5067EFE-3A07-5648-A2DE-914CC90E03A7}"/>
              </a:ext>
            </a:extLst>
          </p:cNvPr>
          <p:cNvSpPr/>
          <p:nvPr/>
        </p:nvSpPr>
        <p:spPr>
          <a:xfrm rot="13322219">
            <a:off x="8506797" y="2329262"/>
            <a:ext cx="1192174" cy="140886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8BF408-FE4F-D047-B0CD-B00D0CCA01F8}"/>
              </a:ext>
            </a:extLst>
          </p:cNvPr>
          <p:cNvSpPr/>
          <p:nvPr/>
        </p:nvSpPr>
        <p:spPr>
          <a:xfrm>
            <a:off x="7187183" y="2944367"/>
            <a:ext cx="276629" cy="283465"/>
          </a:xfrm>
          <a:prstGeom prst="ellipse">
            <a:avLst/>
          </a:prstGeom>
          <a:solidFill>
            <a:srgbClr val="01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D8EAE3-407E-E44D-97D2-F40B4FF19F34}"/>
              </a:ext>
            </a:extLst>
          </p:cNvPr>
          <p:cNvSpPr/>
          <p:nvPr/>
        </p:nvSpPr>
        <p:spPr>
          <a:xfrm>
            <a:off x="9546336" y="4943856"/>
            <a:ext cx="286643" cy="277368"/>
          </a:xfrm>
          <a:prstGeom prst="ellipse">
            <a:avLst/>
          </a:prstGeom>
          <a:solidFill>
            <a:srgbClr val="00F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DC6A-56B2-AD48-8B78-F7C0603FC81E}"/>
              </a:ext>
            </a:extLst>
          </p:cNvPr>
          <p:cNvCxnSpPr>
            <a:cxnSpLocks/>
            <a:endCxn id="9" idx="4"/>
          </p:cNvCxnSpPr>
          <p:nvPr/>
        </p:nvCxnSpPr>
        <p:spPr>
          <a:xfrm flipH="1" flipV="1">
            <a:off x="7325498" y="3227832"/>
            <a:ext cx="708914" cy="13645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9E4008-5A30-7047-84DF-8FD4A453AC0A}"/>
              </a:ext>
            </a:extLst>
          </p:cNvPr>
          <p:cNvCxnSpPr>
            <a:cxnSpLocks/>
          </p:cNvCxnSpPr>
          <p:nvPr/>
        </p:nvCxnSpPr>
        <p:spPr>
          <a:xfrm flipH="1" flipV="1">
            <a:off x="8034412" y="4600670"/>
            <a:ext cx="881410" cy="7628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7FD5B4-9644-6C4F-92DE-66EDB97CAFF8}"/>
              </a:ext>
            </a:extLst>
          </p:cNvPr>
          <p:cNvSpPr/>
          <p:nvPr/>
        </p:nvSpPr>
        <p:spPr>
          <a:xfrm rot="15980556">
            <a:off x="8269309" y="3122861"/>
            <a:ext cx="3196921" cy="160462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A55B66-5F1A-C449-9155-100F22A6D766}"/>
              </a:ext>
            </a:extLst>
          </p:cNvPr>
          <p:cNvCxnSpPr>
            <a:cxnSpLocks/>
          </p:cNvCxnSpPr>
          <p:nvPr/>
        </p:nvCxnSpPr>
        <p:spPr>
          <a:xfrm flipH="1">
            <a:off x="8915822" y="5221224"/>
            <a:ext cx="630514" cy="1423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580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points to get MORE triangles (let’s assume that each line is straight)</a:t>
            </a:r>
          </a:p>
          <a:p>
            <a:endParaRPr lang="en-US" sz="2400" dirty="0"/>
          </a:p>
          <a:p>
            <a:r>
              <a:rPr lang="en-US" sz="2400" dirty="0"/>
              <a:t>If there is an obstacle the cost goes up to ∞ and doesn’t drop.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E016C-0938-BA42-A49D-8D468914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1764"/>
            <a:ext cx="85725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9815C8-17EB-6E4B-890D-4DD7FAF95F87}"/>
              </a:ext>
            </a:extLst>
          </p:cNvPr>
          <p:cNvCxnSpPr/>
          <p:nvPr/>
        </p:nvCxnSpPr>
        <p:spPr>
          <a:xfrm flipV="1">
            <a:off x="5716859" y="4772722"/>
            <a:ext cx="1821365" cy="14868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08D086-99F0-DA40-AA57-5A3F4B8DAB14}"/>
              </a:ext>
            </a:extLst>
          </p:cNvPr>
          <p:cNvCxnSpPr>
            <a:cxnSpLocks/>
          </p:cNvCxnSpPr>
          <p:nvPr/>
        </p:nvCxnSpPr>
        <p:spPr>
          <a:xfrm flipH="1" flipV="1">
            <a:off x="5538439" y="2869580"/>
            <a:ext cx="1089102" cy="15240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FFC688-396E-4E4A-9912-91DA7BDAAEB7}"/>
              </a:ext>
            </a:extLst>
          </p:cNvPr>
          <p:cNvCxnSpPr>
            <a:cxnSpLocks/>
          </p:cNvCxnSpPr>
          <p:nvPr/>
        </p:nvCxnSpPr>
        <p:spPr>
          <a:xfrm flipV="1">
            <a:off x="6627541" y="3077737"/>
            <a:ext cx="814039" cy="131584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3A9CF-81EA-2B42-8542-CDCB6AD98D6F}"/>
              </a:ext>
            </a:extLst>
          </p:cNvPr>
          <p:cNvCxnSpPr>
            <a:cxnSpLocks/>
          </p:cNvCxnSpPr>
          <p:nvPr/>
        </p:nvCxnSpPr>
        <p:spPr>
          <a:xfrm flipH="1" flipV="1">
            <a:off x="9017620" y="3077738"/>
            <a:ext cx="802887" cy="5538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A3228F-8DEC-D041-81A0-78B37011066B}"/>
              </a:ext>
            </a:extLst>
          </p:cNvPr>
          <p:cNvCxnSpPr>
            <a:cxnSpLocks/>
          </p:cNvCxnSpPr>
          <p:nvPr/>
        </p:nvCxnSpPr>
        <p:spPr>
          <a:xfrm flipH="1">
            <a:off x="9233210" y="3739376"/>
            <a:ext cx="847492" cy="51295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6F2F11-5CF3-4F44-A88B-C9C08F1F4885}"/>
              </a:ext>
            </a:extLst>
          </p:cNvPr>
          <p:cNvCxnSpPr>
            <a:cxnSpLocks/>
          </p:cNvCxnSpPr>
          <p:nvPr/>
        </p:nvCxnSpPr>
        <p:spPr>
          <a:xfrm flipV="1">
            <a:off x="7709210" y="3118624"/>
            <a:ext cx="1063084" cy="14608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52E10-52D9-0A4F-AB1A-FB82DA1EE14A}"/>
              </a:ext>
            </a:extLst>
          </p:cNvPr>
          <p:cNvCxnSpPr>
            <a:cxnSpLocks/>
          </p:cNvCxnSpPr>
          <p:nvPr/>
        </p:nvCxnSpPr>
        <p:spPr>
          <a:xfrm flipH="1" flipV="1">
            <a:off x="7642302" y="3174380"/>
            <a:ext cx="70624" cy="133814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03B729-EC6C-D844-95FD-FE2C83F4B139}"/>
              </a:ext>
            </a:extLst>
          </p:cNvPr>
          <p:cNvCxnSpPr>
            <a:cxnSpLocks/>
          </p:cNvCxnSpPr>
          <p:nvPr/>
        </p:nvCxnSpPr>
        <p:spPr>
          <a:xfrm flipH="1">
            <a:off x="6120160" y="4921406"/>
            <a:ext cx="1522142" cy="10853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66D391-7027-E647-9F4B-7AE4E3C01345}"/>
              </a:ext>
            </a:extLst>
          </p:cNvPr>
          <p:cNvCxnSpPr>
            <a:cxnSpLocks/>
          </p:cNvCxnSpPr>
          <p:nvPr/>
        </p:nvCxnSpPr>
        <p:spPr>
          <a:xfrm>
            <a:off x="7642302" y="4847063"/>
            <a:ext cx="888380" cy="11076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27C3D7-3F4C-E249-A7E0-C8FDB9646481}"/>
              </a:ext>
            </a:extLst>
          </p:cNvPr>
          <p:cNvCxnSpPr>
            <a:cxnSpLocks/>
          </p:cNvCxnSpPr>
          <p:nvPr/>
        </p:nvCxnSpPr>
        <p:spPr>
          <a:xfrm flipV="1">
            <a:off x="8530682" y="4512527"/>
            <a:ext cx="583582" cy="149426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C3025F-43BE-4343-8212-ABF95554E25D}"/>
              </a:ext>
            </a:extLst>
          </p:cNvPr>
          <p:cNvCxnSpPr>
            <a:cxnSpLocks/>
          </p:cNvCxnSpPr>
          <p:nvPr/>
        </p:nvCxnSpPr>
        <p:spPr>
          <a:xfrm flipH="1" flipV="1">
            <a:off x="9114264" y="4512527"/>
            <a:ext cx="817756" cy="1226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531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Smaller triangles means better paths but more costly calculations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E016C-0938-BA42-A49D-8D468914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1764"/>
            <a:ext cx="85725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9815C8-17EB-6E4B-890D-4DD7FAF95F87}"/>
              </a:ext>
            </a:extLst>
          </p:cNvPr>
          <p:cNvCxnSpPr/>
          <p:nvPr/>
        </p:nvCxnSpPr>
        <p:spPr>
          <a:xfrm flipV="1">
            <a:off x="5716859" y="4772722"/>
            <a:ext cx="1821365" cy="14868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08D086-99F0-DA40-AA57-5A3F4B8DAB14}"/>
              </a:ext>
            </a:extLst>
          </p:cNvPr>
          <p:cNvCxnSpPr>
            <a:cxnSpLocks/>
          </p:cNvCxnSpPr>
          <p:nvPr/>
        </p:nvCxnSpPr>
        <p:spPr>
          <a:xfrm flipH="1" flipV="1">
            <a:off x="5538439" y="2869580"/>
            <a:ext cx="1089102" cy="15240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FFC688-396E-4E4A-9912-91DA7BDAAEB7}"/>
              </a:ext>
            </a:extLst>
          </p:cNvPr>
          <p:cNvCxnSpPr>
            <a:cxnSpLocks/>
          </p:cNvCxnSpPr>
          <p:nvPr/>
        </p:nvCxnSpPr>
        <p:spPr>
          <a:xfrm flipV="1">
            <a:off x="6627541" y="3077737"/>
            <a:ext cx="814039" cy="131584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D3A9CF-81EA-2B42-8542-CDCB6AD98D6F}"/>
              </a:ext>
            </a:extLst>
          </p:cNvPr>
          <p:cNvCxnSpPr>
            <a:cxnSpLocks/>
          </p:cNvCxnSpPr>
          <p:nvPr/>
        </p:nvCxnSpPr>
        <p:spPr>
          <a:xfrm flipH="1" flipV="1">
            <a:off x="9017620" y="3077738"/>
            <a:ext cx="802887" cy="5538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A3228F-8DEC-D041-81A0-78B37011066B}"/>
              </a:ext>
            </a:extLst>
          </p:cNvPr>
          <p:cNvCxnSpPr>
            <a:cxnSpLocks/>
          </p:cNvCxnSpPr>
          <p:nvPr/>
        </p:nvCxnSpPr>
        <p:spPr>
          <a:xfrm flipH="1">
            <a:off x="9233210" y="3739376"/>
            <a:ext cx="847492" cy="51295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6F2F11-5CF3-4F44-A88B-C9C08F1F4885}"/>
              </a:ext>
            </a:extLst>
          </p:cNvPr>
          <p:cNvCxnSpPr>
            <a:cxnSpLocks/>
          </p:cNvCxnSpPr>
          <p:nvPr/>
        </p:nvCxnSpPr>
        <p:spPr>
          <a:xfrm flipV="1">
            <a:off x="7709210" y="3118624"/>
            <a:ext cx="1063084" cy="146081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52E10-52D9-0A4F-AB1A-FB82DA1EE14A}"/>
              </a:ext>
            </a:extLst>
          </p:cNvPr>
          <p:cNvCxnSpPr>
            <a:cxnSpLocks/>
          </p:cNvCxnSpPr>
          <p:nvPr/>
        </p:nvCxnSpPr>
        <p:spPr>
          <a:xfrm flipH="1" flipV="1">
            <a:off x="7642302" y="3174380"/>
            <a:ext cx="70624" cy="133814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03B729-EC6C-D844-95FD-FE2C83F4B139}"/>
              </a:ext>
            </a:extLst>
          </p:cNvPr>
          <p:cNvCxnSpPr>
            <a:cxnSpLocks/>
          </p:cNvCxnSpPr>
          <p:nvPr/>
        </p:nvCxnSpPr>
        <p:spPr>
          <a:xfrm flipH="1">
            <a:off x="6120160" y="4921406"/>
            <a:ext cx="1522142" cy="10853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66D391-7027-E647-9F4B-7AE4E3C01345}"/>
              </a:ext>
            </a:extLst>
          </p:cNvPr>
          <p:cNvCxnSpPr>
            <a:cxnSpLocks/>
          </p:cNvCxnSpPr>
          <p:nvPr/>
        </p:nvCxnSpPr>
        <p:spPr>
          <a:xfrm>
            <a:off x="7642302" y="4847063"/>
            <a:ext cx="888380" cy="11076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27C3D7-3F4C-E249-A7E0-C8FDB9646481}"/>
              </a:ext>
            </a:extLst>
          </p:cNvPr>
          <p:cNvCxnSpPr>
            <a:cxnSpLocks/>
          </p:cNvCxnSpPr>
          <p:nvPr/>
        </p:nvCxnSpPr>
        <p:spPr>
          <a:xfrm flipV="1">
            <a:off x="8530682" y="4512527"/>
            <a:ext cx="583582" cy="149426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C3025F-43BE-4343-8212-ABF95554E25D}"/>
              </a:ext>
            </a:extLst>
          </p:cNvPr>
          <p:cNvCxnSpPr>
            <a:cxnSpLocks/>
          </p:cNvCxnSpPr>
          <p:nvPr/>
        </p:nvCxnSpPr>
        <p:spPr>
          <a:xfrm flipH="1" flipV="1">
            <a:off x="9114264" y="4512527"/>
            <a:ext cx="817756" cy="122663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11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EDED-1456-5C49-8FEE-AD0FEC5C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 on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E237-5460-C24A-BAC2-EABC99ECB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often should we re-calculate?</a:t>
            </a:r>
          </a:p>
          <a:p>
            <a:pPr lvl="1"/>
            <a:r>
              <a:rPr lang="en-US" sz="2200" dirty="0"/>
              <a:t>That is, how often should we find a new path?</a:t>
            </a:r>
          </a:p>
          <a:p>
            <a:r>
              <a:rPr lang="en-US" sz="2400" dirty="0"/>
              <a:t>How FAR should we calculate?</a:t>
            </a:r>
          </a:p>
          <a:p>
            <a:pPr lvl="1"/>
            <a:r>
              <a:rPr lang="en-US" sz="2200" dirty="0"/>
              <a:t>If we can determine which triangle is closest to our goal maybe navigate there and then recalculate?</a:t>
            </a:r>
          </a:p>
          <a:p>
            <a:pPr lvl="1"/>
            <a:r>
              <a:rPr lang="en-US" sz="2200" dirty="0"/>
              <a:t>This way it is always straight lines…</a:t>
            </a:r>
          </a:p>
          <a:p>
            <a:r>
              <a:rPr lang="en-US" sz="2400" dirty="0"/>
              <a:t>Perhaps use an observer model to post locations of goals… </a:t>
            </a:r>
          </a:p>
        </p:txBody>
      </p:sp>
    </p:spTree>
    <p:extLst>
      <p:ext uri="{BB962C8B-B14F-4D97-AF65-F5344CB8AC3E}">
        <p14:creationId xmlns:p14="http://schemas.microsoft.com/office/powerpoint/2010/main" val="3470167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CFD3-9E77-4E47-ACED-1939B2D9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2CF4-3804-3246-B246-60CE5C59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9072"/>
            <a:ext cx="10058400" cy="431596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video and some resources</a:t>
            </a:r>
          </a:p>
          <a:p>
            <a:r>
              <a:rPr lang="en-US" sz="2000" dirty="0">
                <a:hlinkClick r:id="rId2"/>
              </a:rPr>
              <a:t>https://www.youtube.com/watch?v=QJHPlr582do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Read this: </a:t>
            </a:r>
            <a:r>
              <a:rPr lang="en-US" sz="2000" dirty="0">
                <a:hlinkClick r:id="rId3"/>
              </a:rPr>
              <a:t>https://www.redblobgames.com/pathfinding/a-star/introduction.html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This is a GREAT introduction to A* </a:t>
            </a:r>
            <a:r>
              <a:rPr lang="en-US" sz="1800" dirty="0" err="1"/>
              <a:t>etc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Implementing with </a:t>
            </a:r>
            <a:r>
              <a:rPr lang="en-US" sz="2000" dirty="0" err="1"/>
              <a:t>NavMeshs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https://medium.com/@mscansian/a-with-navigation-meshes-246fd9e72424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Implementing A* in C++ and C# </a:t>
            </a:r>
            <a:r>
              <a:rPr lang="en-US" sz="2000" dirty="0">
                <a:hlinkClick r:id="rId5"/>
              </a:rPr>
              <a:t>https://github.com/justinhj/astar-algorithm-cpp</a:t>
            </a:r>
            <a:endParaRPr lang="en-US" sz="2000" dirty="0"/>
          </a:p>
          <a:p>
            <a:r>
              <a:rPr lang="en-US" sz="2000" dirty="0"/>
              <a:t>A different implementation </a:t>
            </a:r>
            <a:r>
              <a:rPr lang="en-US" sz="2000" dirty="0">
                <a:hlinkClick r:id="rId6"/>
              </a:rPr>
              <a:t>https://www.nielsvandermolen.com/how-to-implement-custom-pathfinding-a-cc-in-unreal-engine-4/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909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shortest distance between two points is a line… </a:t>
            </a:r>
          </a:p>
          <a:p>
            <a:endParaRPr lang="en-US" sz="2400" dirty="0"/>
          </a:p>
          <a:p>
            <a:r>
              <a:rPr lang="en-US" sz="2400" b="1" dirty="0"/>
              <a:t>We need other points…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CCD10-3CB1-0B43-A5D3-D9E41328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7C4A08-725B-CC4C-99A8-0A678A141EFE}"/>
              </a:ext>
            </a:extLst>
          </p:cNvPr>
          <p:cNvSpPr/>
          <p:nvPr/>
        </p:nvSpPr>
        <p:spPr>
          <a:xfrm>
            <a:off x="9982574" y="3231432"/>
            <a:ext cx="7520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808080"/>
                </a:highlight>
              </a:rPr>
              <a:t>P2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FEB15-BF6F-2847-97AD-4C8B049CBF9E}"/>
              </a:ext>
            </a:extLst>
          </p:cNvPr>
          <p:cNvSpPr/>
          <p:nvPr/>
        </p:nvSpPr>
        <p:spPr>
          <a:xfrm>
            <a:off x="10220772" y="802564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1FEF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0E8B8-0E77-7F42-8224-65D93628B8D0}"/>
              </a:ext>
            </a:extLst>
          </p:cNvPr>
          <p:cNvSpPr/>
          <p:nvPr/>
        </p:nvSpPr>
        <p:spPr>
          <a:xfrm>
            <a:off x="5068335" y="5501326"/>
            <a:ext cx="10276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FA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72D8C6-1736-7640-815F-BD5C25148AD6}"/>
              </a:ext>
            </a:extLst>
          </p:cNvPr>
          <p:cNvSpPr/>
          <p:nvPr/>
        </p:nvSpPr>
        <p:spPr>
          <a:xfrm>
            <a:off x="8052048" y="2585101"/>
            <a:ext cx="75203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808080"/>
                </a:highlight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111129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other points…</a:t>
            </a:r>
          </a:p>
          <a:p>
            <a:endParaRPr lang="en-US" sz="2400" dirty="0"/>
          </a:p>
          <a:p>
            <a:r>
              <a:rPr lang="en-US" sz="2400" b="1" dirty="0"/>
              <a:t>And other lines…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155EB-C885-D84C-B248-CF4A21D7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8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33A46-D8E3-B940-9D5A-D848C8444381}"/>
              </a:ext>
            </a:extLst>
          </p:cNvPr>
          <p:cNvSpPr txBox="1"/>
          <p:nvPr/>
        </p:nvSpPr>
        <p:spPr>
          <a:xfrm>
            <a:off x="374469" y="923108"/>
            <a:ext cx="2995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other lines…</a:t>
            </a:r>
          </a:p>
          <a:p>
            <a:endParaRPr lang="en-US" sz="2400" dirty="0"/>
          </a:p>
          <a:p>
            <a:r>
              <a:rPr lang="en-US" sz="2400" b="1" dirty="0"/>
              <a:t>But now we are back to the first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CD15E-A5DF-C646-9D85-F63A2A9C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8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3040</Words>
  <Application>Microsoft Macintosh PowerPoint</Application>
  <PresentationFormat>Widescreen</PresentationFormat>
  <Paragraphs>1111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Cambria Math</vt:lpstr>
      <vt:lpstr>Garamond</vt:lpstr>
      <vt:lpstr>Savon</vt:lpstr>
      <vt:lpstr>Relax and find the way</vt:lpstr>
      <vt:lpstr>Dijkstra vs A* </vt:lpstr>
      <vt:lpstr>Pathfinding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Dijkstra’s Algorithm</vt:lpstr>
      <vt:lpstr>PowerPoint Presentation</vt:lpstr>
      <vt:lpstr>If a new distance is CLOSER</vt:lpstr>
      <vt:lpstr>Old  New</vt:lpstr>
      <vt:lpstr>PowerPoint Presentation</vt:lpstr>
      <vt:lpstr>PowerPoint Presentation</vt:lpstr>
      <vt:lpstr>PowerPoint Presentation</vt:lpstr>
      <vt:lpstr>Challenge</vt:lpstr>
      <vt:lpstr>But distance isn’t the only issue</vt:lpstr>
      <vt:lpstr>A* vs Dijkstra</vt:lpstr>
      <vt:lpstr>Time to relax</vt:lpstr>
      <vt:lpstr>Frankie says: Relax Don’t Do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Pathfinding, now with navmesh!</vt:lpstr>
      <vt:lpstr>Pathfinding, now with navmesh!</vt:lpstr>
      <vt:lpstr>Pathfinding, now with navmesh!</vt:lpstr>
      <vt:lpstr>DEFINITION: concave and convex</vt:lpstr>
      <vt:lpstr>Pathfinding, now with navmesh!</vt:lpstr>
      <vt:lpstr>Pathfinding, now with navmesh!</vt:lpstr>
      <vt:lpstr>Benefits of being a triangle</vt:lpstr>
      <vt:lpstr>DEFENITION: Coincident</vt:lpstr>
      <vt:lpstr>Benefits of being a triangle</vt:lpstr>
      <vt:lpstr>RULES!</vt:lpstr>
      <vt:lpstr>RULES!</vt:lpstr>
      <vt:lpstr>RULES!</vt:lpstr>
      <vt:lpstr>Once we have a start and end point… </vt:lpstr>
      <vt:lpstr>Then from each vertex to the next</vt:lpstr>
      <vt:lpstr>Once we reach our goal triangle..</vt:lpstr>
      <vt:lpstr>Once we reach our goal triangle..</vt:lpstr>
      <vt:lpstr>PowerPoint Presentation</vt:lpstr>
      <vt:lpstr>PowerPoint Presentation</vt:lpstr>
      <vt:lpstr>Some thoughts on efficiency</vt:lpstr>
      <vt:lpstr>Some Additional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Relax and find the way</dc:title>
  <dc:creator>Drew Clinkenbeard</dc:creator>
  <cp:lastModifiedBy>Drew Clinkenbeard</cp:lastModifiedBy>
  <cp:revision>3</cp:revision>
  <dcterms:created xsi:type="dcterms:W3CDTF">2019-10-20T17:48:54Z</dcterms:created>
  <dcterms:modified xsi:type="dcterms:W3CDTF">2019-10-20T18:08:22Z</dcterms:modified>
</cp:coreProperties>
</file>